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63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4AA75-D6BC-4B88-AA16-0134AD9C4FEC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C1373-84B9-4973-A7B5-CCF3147C0B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63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6B298-B22A-47BB-A99C-4D84687F300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559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Схемы, выполнение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Периоды, сроки переходов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Препараты (моно- комбинации и др + оригинальные-другие)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Сопоставление с рекомендациями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По периодам (за 5 лет, за 10 лет – например, как появлялись новые продукты)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ВГД и стадия на период установления Диагноза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ВГД по периодам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Поле? 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Прогрессирование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Анкета для пациента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Анкета для врачей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Большая выборка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ПОУГ, ЗУГ, смешанная – все формы и все стадии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r>
              <a:rPr lang="ru-RU" altLang="ru-RU"/>
              <a:t>Изменение прогрессирования от смены режимов</a:t>
            </a:r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ru-RU" altLang="ru-RU"/>
          </a:p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ru-RU" altLang="ru-RU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F1808-EDEF-4806-83FE-D21E2EDBE31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22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31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5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00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37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0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32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0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9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4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CC633-7280-4CCE-9124-8257E365F6E3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45942-E5D8-4D36-92D5-5A929934D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62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mj.ru/articles/oftalmologiya/Glaukoma__diskussionnye_problemyDoklad_na_konferencii_Aktualynye_problemy_glaukomy/#ixzz4fVy5qSF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2" y="1183125"/>
            <a:ext cx="1219199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Qualitative and quantitative assessment of the optic disc during ophthalmoscopy</a:t>
            </a:r>
            <a:endParaRPr lang="ru-RU" alt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800" b="1" u="sng" dirty="0">
                <a:solidFill>
                  <a:srgbClr val="FF0000"/>
                </a:solidFill>
              </a:rPr>
              <a:t>Qualitative assessment of the optic disc </a:t>
            </a:r>
            <a:r>
              <a:rPr lang="ru-RU" altLang="ru-RU" sz="1800" b="1" u="sng" dirty="0">
                <a:solidFill>
                  <a:srgbClr val="FF0000"/>
                </a:solidFill>
              </a:rPr>
              <a:t>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expansion and deepening of excavation of the optic disk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exposure and shift of the vascular bundle to the nasal side</a:t>
            </a:r>
            <a:r>
              <a:rPr lang="ru-RU" altLang="ru-RU" sz="1800" dirty="0"/>
              <a:t>;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decolouration and asymmetry of the optic nerve head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800" dirty="0"/>
              <a:t>in two eyes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contour of the </a:t>
            </a:r>
            <a:r>
              <a:rPr lang="en-GB" altLang="ru-RU" sz="1800" dirty="0" err="1"/>
              <a:t>neuroretinal</a:t>
            </a:r>
            <a:r>
              <a:rPr lang="en-GB" altLang="ru-RU" sz="1800" dirty="0"/>
              <a:t> rim, its absence or the tendency of its breakthrough to the edge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 err="1"/>
              <a:t>peripapillary</a:t>
            </a:r>
            <a:r>
              <a:rPr lang="en-GB" altLang="ru-RU" sz="1800" dirty="0"/>
              <a:t> atrophy of the choroid in the beta zone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diffuse constriction of retinal vessels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in glaucoma with low or normal IOP in 7% of cases can be banded </a:t>
            </a:r>
            <a:r>
              <a:rPr lang="en-GB" altLang="ru-RU" sz="1800" dirty="0" err="1"/>
              <a:t>hemorrhages</a:t>
            </a:r>
            <a:r>
              <a:rPr lang="en-GB" altLang="ru-RU" sz="1800" dirty="0"/>
              <a:t> in the layer of nerve </a:t>
            </a:r>
            <a:r>
              <a:rPr lang="en-GB" altLang="ru-RU" sz="1800" dirty="0" err="1"/>
              <a:t>fibers</a:t>
            </a:r>
            <a:r>
              <a:rPr lang="en-GB" altLang="ru-RU" sz="1800" dirty="0"/>
              <a:t> of the retina along the edge of the optic disc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with an acute attack of ACG, the optic disc may be swollen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800" dirty="0"/>
              <a:t>full-blooded veins, small </a:t>
            </a:r>
            <a:r>
              <a:rPr lang="en-GB" altLang="ru-RU" sz="1800" dirty="0" err="1"/>
              <a:t>hemorrhages</a:t>
            </a:r>
            <a:r>
              <a:rPr lang="en-GB" altLang="ru-RU" sz="1800" dirty="0"/>
              <a:t> in the disc tissue</a:t>
            </a:r>
            <a:r>
              <a:rPr lang="ru-RU" altLang="ru-RU" sz="1800" dirty="0"/>
              <a:t>.</a:t>
            </a:r>
            <a:endParaRPr lang="ru-RU" altLang="ru-RU" sz="1800" b="1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800" b="1" u="sng" dirty="0">
                <a:solidFill>
                  <a:srgbClr val="FF0000"/>
                </a:solidFill>
              </a:rPr>
              <a:t>Quantitative assessment of the optic disc</a:t>
            </a:r>
            <a:r>
              <a:rPr lang="ru-RU" altLang="ru-RU" sz="1800" b="1" u="sng" dirty="0">
                <a:solidFill>
                  <a:srgbClr val="FF0000"/>
                </a:solidFill>
              </a:rPr>
              <a:t>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size (area) of optic disk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the ratio of excavation to disk</a:t>
            </a:r>
            <a:r>
              <a:rPr lang="ru-RU" altLang="ru-RU" sz="1800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· </a:t>
            </a:r>
            <a:r>
              <a:rPr lang="en-GB" altLang="ru-RU" sz="1800" dirty="0"/>
              <a:t>the ratio of the </a:t>
            </a:r>
            <a:r>
              <a:rPr lang="en-GB" altLang="ru-RU" sz="1800" dirty="0" err="1"/>
              <a:t>neuroretinal</a:t>
            </a:r>
            <a:r>
              <a:rPr lang="en-GB" altLang="ru-RU" sz="1800" dirty="0"/>
              <a:t> rim to disk</a:t>
            </a:r>
            <a:r>
              <a:rPr lang="ru-RU" altLang="ru-RU" sz="1800" dirty="0"/>
              <a:t>.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423862" y="0"/>
            <a:ext cx="7777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Arial" charset="0"/>
              </a:rPr>
              <a:t>офтальмоскопия</a:t>
            </a:r>
          </a:p>
        </p:txBody>
      </p:sp>
      <p:pic>
        <p:nvPicPr>
          <p:cNvPr id="17413" name="Picture 2" descr="http://www.institutmacula.com/wp-content/uploads/Glaucoma_ANGULOABIERTO-1024x6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2" y="4087148"/>
            <a:ext cx="3438929" cy="192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282988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" y="-1599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" y="612651"/>
            <a:ext cx="3175776" cy="4583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ophthalmoscopy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8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89932"/>
            <a:ext cx="12192000" cy="4793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2800" dirty="0"/>
              <a:t>Structural changes in the optic disc during the progression of glaucoma</a:t>
            </a:r>
            <a:endParaRPr lang="ru-RU" sz="1600" b="1" dirty="0">
              <a:solidFill>
                <a:srgbClr val="0070C0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7669100" y="1270875"/>
            <a:ext cx="4500283" cy="1545832"/>
          </a:xfrm>
        </p:spPr>
        <p:txBody>
          <a:bodyPr>
            <a:normAutofit/>
          </a:bodyPr>
          <a:lstStyle/>
          <a:p>
            <a:pPr algn="just">
              <a:buFont typeface="Arial" charset="0"/>
              <a:buNone/>
            </a:pPr>
            <a:r>
              <a:rPr lang="en-GB" altLang="ru-RU" sz="1800" i="1" dirty="0"/>
              <a:t>Changes in the retinal vessels (shift of the vascular bundle, interruption of the vessel along the temporal margin, absence and asymmetry of the venous pulse) may indicate the </a:t>
            </a:r>
            <a:r>
              <a:rPr lang="en-GB" altLang="ru-RU" sz="1800" i="1" dirty="0" err="1"/>
              <a:t>remodeling</a:t>
            </a:r>
            <a:r>
              <a:rPr lang="en-GB" altLang="ru-RU" sz="1800" i="1" dirty="0"/>
              <a:t> process</a:t>
            </a:r>
            <a:endParaRPr lang="ru-RU" altLang="ru-RU" sz="1800" i="1" dirty="0"/>
          </a:p>
        </p:txBody>
      </p:sp>
      <p:pic>
        <p:nvPicPr>
          <p:cNvPr id="18436" name="Picture 4" descr="сканирование0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71" y="2710714"/>
            <a:ext cx="2104921" cy="17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57814" y="5713969"/>
            <a:ext cx="2790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0" hangingPunct="0">
              <a:spcBef>
                <a:spcPts val="1000"/>
              </a:spcBef>
              <a:defRPr/>
            </a:pPr>
            <a:r>
              <a:rPr lang="en-GB" sz="1200" dirty="0">
                <a:solidFill>
                  <a:prstClr val="black"/>
                </a:solidFill>
                <a:latin typeface="Bookman Old Style" panose="02050604050505020204" pitchFamily="18" charset="0"/>
              </a:rPr>
              <a:t>Changes in the </a:t>
            </a:r>
            <a:r>
              <a:rPr lang="en-GB" sz="1200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peripapillary</a:t>
            </a:r>
            <a:r>
              <a:rPr lang="en-GB" sz="1200" dirty="0">
                <a:solidFill>
                  <a:prstClr val="black"/>
                </a:solidFill>
                <a:latin typeface="Bookman Old Style" panose="02050604050505020204" pitchFamily="18" charset="0"/>
              </a:rPr>
              <a:t> part of the RPE</a:t>
            </a:r>
            <a:endParaRPr lang="ru-RU" sz="1200" dirty="0">
              <a:solidFill>
                <a:prstClr val="black"/>
              </a:solidFill>
              <a:latin typeface="Bookman Old Style" panose="02050604050505020204" pitchFamily="18" charset="0"/>
              <a:cs typeface="+mn-cs"/>
            </a:endParaRPr>
          </a:p>
        </p:txBody>
      </p:sp>
      <p:pic>
        <p:nvPicPr>
          <p:cNvPr id="18438" name="Picture 9" descr="02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988" y="3110660"/>
            <a:ext cx="2791310" cy="1965325"/>
          </a:xfrm>
          <a:prstGeom prst="rect">
            <a:avLst/>
          </a:prstGeom>
          <a:noFill/>
          <a:ln w="69850">
            <a:solidFill>
              <a:srgbClr val="FF99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46596" y="5214938"/>
            <a:ext cx="353209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0" hangingPunct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1600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Hemorrhage</a:t>
            </a:r>
            <a:r>
              <a:rPr lang="en-GB" sz="1600" dirty="0">
                <a:solidFill>
                  <a:prstClr val="black"/>
                </a:solidFill>
                <a:latin typeface="Bookman Old Style" panose="02050604050505020204" pitchFamily="18" charset="0"/>
              </a:rPr>
              <a:t> along the edge of the optic disc</a:t>
            </a:r>
            <a:endParaRPr lang="ru-RU" sz="1600" dirty="0">
              <a:solidFill>
                <a:prstClr val="black"/>
              </a:solidFill>
              <a:latin typeface="Bookman Old Style" panose="02050604050505020204" pitchFamily="18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6177" y="1859125"/>
            <a:ext cx="3729039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ctr" eaLnBrk="0" hangingPunct="0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000" dirty="0">
                <a:solidFill>
                  <a:prstClr val="black"/>
                </a:solidFill>
                <a:latin typeface="Bookman Old Style" panose="02050604050505020204" pitchFamily="18" charset="0"/>
                <a:cs typeface="+mn-cs"/>
              </a:rPr>
              <a:t>Нарушение правила </a:t>
            </a:r>
            <a:r>
              <a:rPr lang="en-US" sz="2000" dirty="0">
                <a:solidFill>
                  <a:prstClr val="black"/>
                </a:solidFill>
                <a:latin typeface="Bookman Old Style" panose="02050604050505020204" pitchFamily="18" charset="0"/>
                <a:cs typeface="+mn-cs"/>
              </a:rPr>
              <a:t>ISNT</a:t>
            </a:r>
            <a:endParaRPr lang="ru-RU" sz="2000" dirty="0">
              <a:solidFill>
                <a:prstClr val="black"/>
              </a:solidFill>
              <a:latin typeface="Bookman Old Style" panose="02050604050505020204" pitchFamily="18" charset="0"/>
              <a:cs typeface="+mn-cs"/>
            </a:endParaRPr>
          </a:p>
        </p:txBody>
      </p:sp>
      <p:pic>
        <p:nvPicPr>
          <p:cNvPr id="18441" name="Picture 6" descr="сканирование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2" y="1093745"/>
            <a:ext cx="424338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6" descr="Картинки по запросу узи при глауком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62" y="1069319"/>
            <a:ext cx="2173068" cy="164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002" y="3489629"/>
            <a:ext cx="4421392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GB" sz="2000" i="1" dirty="0">
                <a:latin typeface="+mj-lt"/>
                <a:ea typeface="+mj-ea"/>
                <a:cs typeface="+mj-cs"/>
              </a:rPr>
              <a:t>When ophthalmoscopy should take into account the ISNT rule, according to which the width of the </a:t>
            </a:r>
            <a:r>
              <a:rPr lang="en-GB" sz="2000" i="1" dirty="0" err="1">
                <a:latin typeface="+mj-lt"/>
                <a:ea typeface="+mj-ea"/>
                <a:cs typeface="+mj-cs"/>
              </a:rPr>
              <a:t>neuropapillary</a:t>
            </a:r>
            <a:r>
              <a:rPr lang="en-GB" sz="2000" i="1" dirty="0">
                <a:latin typeface="+mj-lt"/>
                <a:ea typeface="+mj-ea"/>
                <a:cs typeface="+mj-cs"/>
              </a:rPr>
              <a:t> rim normally decreases in such a sequence: the widest at the inferior (I), slightly narrower at the superior (S), and further as the nasal (N), then temporal (T) regions.</a:t>
            </a:r>
            <a:endParaRPr lang="ru-RU" sz="2000" dirty="0">
              <a:latin typeface="+mj-lt"/>
              <a:ea typeface="+mj-ea"/>
              <a:cs typeface="+mj-cs"/>
            </a:endParaRPr>
          </a:p>
        </p:txBody>
      </p:sp>
      <p:pic>
        <p:nvPicPr>
          <p:cNvPr id="18444" name="Рисунок 11" descr="C:\Users\user\AppData\Local\Temp\FineReader12.00\media\image1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4" y="4352085"/>
            <a:ext cx="27908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" y="622935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31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imag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409825"/>
            <a:ext cx="5772151" cy="174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4" descr="image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58210"/>
            <a:ext cx="2047875" cy="180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 descr="image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603596"/>
            <a:ext cx="4248151" cy="17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6" descr="image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912" y="2414587"/>
            <a:ext cx="2027239" cy="202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7" descr="image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2409825"/>
            <a:ext cx="4248151" cy="20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8" descr="image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4441826"/>
            <a:ext cx="4118612" cy="180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9" descr="image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63" y="603596"/>
            <a:ext cx="2005012" cy="180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0" descr="image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4543425"/>
            <a:ext cx="2185988" cy="169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1" descr="image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237" y="4441828"/>
            <a:ext cx="2036763" cy="180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TextBox 13"/>
          <p:cNvSpPr txBox="1">
            <a:spLocks noChangeArrowheads="1"/>
          </p:cNvSpPr>
          <p:nvPr/>
        </p:nvSpPr>
        <p:spPr bwMode="auto">
          <a:xfrm>
            <a:off x="-1" y="558210"/>
            <a:ext cx="2943225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800" dirty="0">
                <a:solidFill>
                  <a:srgbClr val="0070C0"/>
                </a:solidFill>
                <a:latin typeface="Arial" charset="0"/>
              </a:rPr>
              <a:t>Vector analysis (Trend Report) and TCA (Topographic change analysis) </a:t>
            </a:r>
            <a:r>
              <a:rPr lang="en-GB" altLang="ru-RU" sz="1400" dirty="0">
                <a:latin typeface="Arial" charset="0"/>
              </a:rPr>
              <a:t>of the left eye of patient A, born in 1955.</a:t>
            </a:r>
            <a:endParaRPr lang="ru-RU" altLang="ru-RU" sz="1400" dirty="0">
              <a:latin typeface="Arial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400" dirty="0">
                <a:latin typeface="Arial" charset="0"/>
              </a:rPr>
              <a:t>IOP during the whole observation period 18-25 mm Hg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1723022">
            <a:off x="4924425" y="4845052"/>
            <a:ext cx="1325563" cy="277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601076" y="4835525"/>
            <a:ext cx="1533525" cy="293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42" name="TextBox 16"/>
          <p:cNvSpPr txBox="1">
            <a:spLocks noChangeArrowheads="1"/>
          </p:cNvSpPr>
          <p:nvPr/>
        </p:nvSpPr>
        <p:spPr bwMode="auto">
          <a:xfrm>
            <a:off x="8423277" y="5167315"/>
            <a:ext cx="17240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1400" dirty="0">
                <a:latin typeface="Arial" charset="0"/>
              </a:rPr>
              <a:t>After SLT, IOP at MGT decreased from 25 mmHg to 18 mmHg.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1" y="-25054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93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600077"/>
            <a:ext cx="12192000" cy="12430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>
                <a:solidFill>
                  <a:srgbClr val="00B050"/>
                </a:solidFill>
              </a:rPr>
              <a:t>GCIPL - ganglion cell-inner plexiform layer thickness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br>
              <a:rPr lang="en-US" b="1" dirty="0"/>
            </a:br>
            <a:endParaRPr lang="ru-RU" b="1" dirty="0"/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431371" y="1474877"/>
            <a:ext cx="33575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dirty="0">
                <a:solidFill>
                  <a:srgbClr val="00B050"/>
                </a:solidFill>
                <a:latin typeface="Arial" charset="0"/>
              </a:rPr>
              <a:t>GCIPL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k-KZ" altLang="ru-RU" dirty="0">
                <a:latin typeface="Arial" charset="0"/>
              </a:rPr>
              <a:t>(</a:t>
            </a:r>
            <a:r>
              <a:rPr lang="en-GB" altLang="ru-RU" dirty="0">
                <a:latin typeface="Arial" charset="0"/>
              </a:rPr>
              <a:t>macular area</a:t>
            </a:r>
            <a:r>
              <a:rPr lang="kk-KZ" altLang="ru-RU" dirty="0">
                <a:latin typeface="Arial" charset="0"/>
              </a:rPr>
              <a:t>)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6786563" y="1369358"/>
            <a:ext cx="5206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dirty="0">
                <a:solidFill>
                  <a:srgbClr val="00B050"/>
                </a:solidFill>
                <a:latin typeface="Arial" charset="0"/>
              </a:rPr>
              <a:t>RNFL</a:t>
            </a:r>
            <a:endParaRPr lang="ru-RU" altLang="ru-RU" dirty="0">
              <a:solidFill>
                <a:srgbClr val="00B050"/>
              </a:solidFill>
              <a:latin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charset="0"/>
              </a:rPr>
              <a:t>(</a:t>
            </a:r>
            <a:r>
              <a:rPr lang="en-GB" altLang="ru-RU" dirty="0" err="1">
                <a:latin typeface="Arial" charset="0"/>
              </a:rPr>
              <a:t>peripapillary</a:t>
            </a:r>
            <a:r>
              <a:rPr lang="en-GB" altLang="ru-RU" dirty="0">
                <a:latin typeface="Arial" charset="0"/>
              </a:rPr>
              <a:t> zone</a:t>
            </a:r>
            <a:r>
              <a:rPr lang="ru-RU" altLang="ru-RU" dirty="0">
                <a:latin typeface="Arial" charset="0"/>
              </a:rPr>
              <a:t>)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41227" y="1844825"/>
            <a:ext cx="160020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4841228" y="2179312"/>
            <a:ext cx="15716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16"/>
          <p:cNvSpPr txBox="1">
            <a:spLocks noChangeArrowheads="1"/>
          </p:cNvSpPr>
          <p:nvPr/>
        </p:nvSpPr>
        <p:spPr bwMode="auto">
          <a:xfrm>
            <a:off x="0" y="2984612"/>
            <a:ext cx="749808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2000" i="1" dirty="0">
                <a:latin typeface="Arial" charset="0"/>
              </a:rPr>
              <a:t>According to recent studies, pathological changes in the macular area (within 6 to 8 degrees from the point of fixation) are detected earlier by 3 years, compared with other methods.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ru-RU" sz="2000" i="1" dirty="0">
                <a:latin typeface="Arial" charset="0"/>
              </a:rPr>
              <a:t>More pronounced correlation with VF defects</a:t>
            </a:r>
            <a:endParaRPr lang="ru-RU" altLang="ru-RU" sz="2000" i="1" dirty="0"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79400" y="6165305"/>
            <a:ext cx="9814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Hood DC, De </a:t>
            </a:r>
            <a:r>
              <a:rPr lang="en-US" sz="1200" dirty="0" err="1"/>
              <a:t>Moraes</a:t>
            </a:r>
            <a:r>
              <a:rPr lang="en-US" sz="1200" dirty="0"/>
              <a:t> CG.</a:t>
            </a:r>
            <a:r>
              <a:rPr lang="ru-RU" sz="1200" dirty="0"/>
              <a:t> «</a:t>
            </a:r>
            <a:r>
              <a:rPr lang="en-US" sz="1200" dirty="0"/>
              <a:t>Challenges to the common clinical</a:t>
            </a:r>
            <a:r>
              <a:rPr lang="ru-RU" sz="1200" dirty="0"/>
              <a:t> </a:t>
            </a:r>
            <a:r>
              <a:rPr lang="en-US" sz="1200" dirty="0"/>
              <a:t>paradigm for diagnosis of glaucomatous damage with OCT and visual</a:t>
            </a:r>
            <a:r>
              <a:rPr lang="ru-RU" sz="1200" dirty="0"/>
              <a:t> </a:t>
            </a:r>
            <a:r>
              <a:rPr lang="en-US" sz="1200" dirty="0"/>
              <a:t>Fields</a:t>
            </a:r>
            <a:r>
              <a:rPr lang="ru-RU" sz="1200" dirty="0"/>
              <a:t>» </a:t>
            </a:r>
            <a:r>
              <a:rPr lang="en-US" sz="1200" dirty="0"/>
              <a:t>. Invest </a:t>
            </a:r>
            <a:r>
              <a:rPr lang="en-US" sz="1200" dirty="0" err="1"/>
              <a:t>Ophthalmol</a:t>
            </a:r>
            <a:r>
              <a:rPr lang="en-US" sz="1200" dirty="0"/>
              <a:t> Vis Sci.</a:t>
            </a:r>
            <a:r>
              <a:rPr lang="ru-RU" sz="1200" dirty="0"/>
              <a:t> </a:t>
            </a:r>
            <a:r>
              <a:rPr lang="en-US" sz="1200" dirty="0"/>
              <a:t>2018;59:788–791. https://doi.org/10.1167/iovs.17-23713</a:t>
            </a:r>
            <a:endParaRPr lang="ru-RU" sz="1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80" y="2428984"/>
            <a:ext cx="4534983" cy="366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19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597308" y="3162648"/>
            <a:ext cx="5229860" cy="1058440"/>
          </a:xfrm>
        </p:spPr>
        <p:txBody>
          <a:bodyPr>
            <a:normAutofit/>
          </a:bodyPr>
          <a:lstStyle/>
          <a:p>
            <a:r>
              <a:rPr lang="en-GB" altLang="ru-RU" sz="2400" b="1" dirty="0">
                <a:solidFill>
                  <a:srgbClr val="002060"/>
                </a:solidFill>
              </a:rPr>
              <a:t>Change in </a:t>
            </a:r>
            <a:r>
              <a:rPr lang="en-GB" altLang="ru-RU" sz="2400" b="1" dirty="0" err="1">
                <a:solidFill>
                  <a:srgbClr val="002060"/>
                </a:solidFill>
              </a:rPr>
              <a:t>perimetric</a:t>
            </a:r>
            <a:r>
              <a:rPr lang="en-GB" altLang="ru-RU" sz="2400" b="1" dirty="0">
                <a:solidFill>
                  <a:srgbClr val="002060"/>
                </a:solidFill>
              </a:rPr>
              <a:t> index of MD in glaucoma:</a:t>
            </a:r>
            <a:endParaRPr lang="ru-RU" altLang="ru-RU" sz="2400" b="1" dirty="0">
              <a:solidFill>
                <a:srgbClr val="00206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622" y="2924944"/>
            <a:ext cx="5447877" cy="15177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altLang="ru-RU" sz="2400" i="1" dirty="0">
                <a:solidFill>
                  <a:srgbClr val="FF0000"/>
                </a:solidFill>
              </a:rPr>
              <a:t>When MD decreases by 2 dB or more per year, this indicates a critical progression of glaucoma</a:t>
            </a:r>
            <a:r>
              <a:rPr lang="ru-RU" altLang="ru-RU" sz="2400" i="1" dirty="0">
                <a:solidFill>
                  <a:srgbClr val="FF0000"/>
                </a:solidFill>
              </a:rPr>
              <a:t>!</a:t>
            </a:r>
          </a:p>
          <a:p>
            <a:pPr algn="ctr" eaLnBrk="1" hangingPunct="1"/>
            <a:endParaRPr lang="ru-RU" altLang="ru-RU" sz="2800" dirty="0"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8650"/>
            <a:ext cx="3175776" cy="4583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perimetry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5" name="Прямоугольник 1"/>
          <p:cNvSpPr>
            <a:spLocks noChangeArrowheads="1"/>
          </p:cNvSpPr>
          <p:nvPr/>
        </p:nvSpPr>
        <p:spPr bwMode="auto">
          <a:xfrm>
            <a:off x="6672064" y="4221088"/>
            <a:ext cx="551993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MD &gt; -2 </a:t>
            </a:r>
            <a:r>
              <a:rPr lang="en-GB" altLang="ru-RU" sz="1800" b="1" dirty="0"/>
              <a:t>dB - normal</a:t>
            </a:r>
            <a:r>
              <a:rPr lang="ru-RU" altLang="ru-RU" sz="1800" b="1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MD = -2 − 6 </a:t>
            </a:r>
            <a:r>
              <a:rPr lang="en-GB" altLang="ru-RU" sz="1800" b="1" dirty="0"/>
              <a:t>dB - initial glaucoma</a:t>
            </a:r>
            <a:r>
              <a:rPr lang="ru-RU" altLang="ru-RU" sz="1800" b="1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MD = -6 − 12 </a:t>
            </a:r>
            <a:r>
              <a:rPr lang="en-GB" altLang="ru-RU" sz="1800" b="1" dirty="0"/>
              <a:t>dB - advanced glaucoma</a:t>
            </a:r>
            <a:r>
              <a:rPr lang="ru-RU" altLang="ru-RU" sz="1800" b="1" dirty="0"/>
              <a:t>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MD &lt; -12 </a:t>
            </a:r>
            <a:r>
              <a:rPr lang="en-GB" altLang="ru-RU" sz="1800" b="1" dirty="0"/>
              <a:t>dB - more advanced glaucoma</a:t>
            </a:r>
            <a:r>
              <a:rPr lang="ru-RU" altLang="ru-RU" sz="1800" b="1" dirty="0"/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PSD − </a:t>
            </a:r>
            <a:r>
              <a:rPr lang="en-GB" altLang="ru-RU" sz="1800" b="1" dirty="0"/>
              <a:t>figure of the uneven shape of the hill of view</a:t>
            </a:r>
            <a:r>
              <a:rPr lang="ru-RU" altLang="ru-RU" sz="1800" b="1" dirty="0"/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·  PSD &lt; 2 − </a:t>
            </a:r>
            <a:r>
              <a:rPr lang="en-GB" altLang="ru-RU" sz="1800" b="1" dirty="0"/>
              <a:t>norm</a:t>
            </a:r>
            <a:r>
              <a:rPr lang="ru-RU" altLang="ru-RU" sz="1800" b="1" dirty="0"/>
              <a:t>.</a:t>
            </a:r>
          </a:p>
        </p:txBody>
      </p:sp>
      <p:pic>
        <p:nvPicPr>
          <p:cNvPr id="25606" name="Picture 8" descr="IMG_01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833176"/>
            <a:ext cx="3451120" cy="194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 descr="сканирование0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342" y="692768"/>
            <a:ext cx="2448572" cy="26194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456" y="1288691"/>
            <a:ext cx="54690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White-on-white </a:t>
            </a:r>
            <a:r>
              <a:rPr lang="en-GB" dirty="0" err="1"/>
              <a:t>perimetry</a:t>
            </a:r>
            <a:r>
              <a:rPr lang="en-GB" dirty="0"/>
              <a:t> remains the gold standard in the diagnosis and monitoring of glaucoma</a:t>
            </a:r>
            <a:endParaRPr lang="ru-RU" dirty="0"/>
          </a:p>
          <a:p>
            <a:r>
              <a:rPr lang="en-GB" dirty="0"/>
              <a:t>It should be remembered that the first defects at the </a:t>
            </a:r>
            <a:r>
              <a:rPr lang="en-GB" dirty="0" err="1"/>
              <a:t>perimetry</a:t>
            </a:r>
            <a:r>
              <a:rPr lang="en-GB" dirty="0"/>
              <a:t> are detected with the loss of 30-50% of the retinal ganglion cells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457" y="4621198"/>
            <a:ext cx="65418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Comparison of threshold </a:t>
            </a:r>
            <a:r>
              <a:rPr lang="en-GB" dirty="0" err="1">
                <a:solidFill>
                  <a:srgbClr val="00B050"/>
                </a:solidFill>
              </a:rPr>
              <a:t>perimetry</a:t>
            </a:r>
            <a:r>
              <a:rPr lang="en-GB" dirty="0">
                <a:solidFill>
                  <a:srgbClr val="00B050"/>
                </a:solidFill>
              </a:rPr>
              <a:t> programs for programs 10-2 and 24-2 showed that program 10-2 is more reliable in the early diagnosis of glaucoma!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  <a:p>
            <a:pPr algn="r"/>
            <a:r>
              <a:rPr lang="en-US" sz="1400" dirty="0"/>
              <a:t>Ophthalmology 2017;124:1449-1456 ª 2017 by the American Academy of Ophthalmology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3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6229350"/>
            <a:ext cx="121920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6537" y="832038"/>
            <a:ext cx="11718925" cy="6683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2400" b="1" dirty="0">
                <a:solidFill>
                  <a:srgbClr val="7030A0"/>
                </a:solidFill>
              </a:rPr>
              <a:t>Wilson and </a:t>
            </a:r>
            <a:r>
              <a:rPr lang="en-GB" sz="2400" b="1" dirty="0" err="1">
                <a:solidFill>
                  <a:srgbClr val="7030A0"/>
                </a:solidFill>
              </a:rPr>
              <a:t>Jungner</a:t>
            </a:r>
            <a:r>
              <a:rPr lang="en-GB" sz="2400" b="1" dirty="0">
                <a:solidFill>
                  <a:srgbClr val="7030A0"/>
                </a:solidFill>
              </a:rPr>
              <a:t> criteria (1968)</a:t>
            </a:r>
            <a:br>
              <a:rPr lang="en-GB" sz="2400" b="1" dirty="0">
                <a:solidFill>
                  <a:srgbClr val="7030A0"/>
                </a:solidFill>
              </a:rPr>
            </a:br>
            <a:r>
              <a:rPr lang="en-GB" sz="2400" b="1" dirty="0">
                <a:solidFill>
                  <a:srgbClr val="7030A0"/>
                </a:solidFill>
              </a:rPr>
              <a:t>for inclusion of nosology in the screening program</a:t>
            </a:r>
            <a:r>
              <a:rPr lang="ru-RU" sz="2400" b="1" dirty="0">
                <a:solidFill>
                  <a:schemeClr val="bg1"/>
                </a:solidFill>
              </a:rPr>
              <a:t>у: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30885" y="1593311"/>
            <a:ext cx="11718925" cy="4356340"/>
          </a:xfrm>
        </p:spPr>
        <p:txBody>
          <a:bodyPr>
            <a:normAutofit fontScale="25000" lnSpcReduction="20000"/>
          </a:bodyPr>
          <a:lstStyle/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1) </a:t>
            </a:r>
            <a:r>
              <a:rPr lang="en-GB" sz="8000" dirty="0">
                <a:solidFill>
                  <a:srgbClr val="002060"/>
                </a:solidFill>
              </a:rPr>
              <a:t>The disease must be a significant problem.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2) </a:t>
            </a:r>
            <a:r>
              <a:rPr lang="en-GB" sz="8000" dirty="0">
                <a:solidFill>
                  <a:srgbClr val="002060"/>
                </a:solidFill>
              </a:rPr>
              <a:t>Must have a common method of treating patients with the disease.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3) </a:t>
            </a:r>
            <a:r>
              <a:rPr lang="en-GB" sz="8000" dirty="0">
                <a:solidFill>
                  <a:srgbClr val="002060"/>
                </a:solidFill>
              </a:rPr>
              <a:t>Must have access to facilities for diagnosis and treatment.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4) </a:t>
            </a:r>
            <a:r>
              <a:rPr lang="en-GB" sz="8000" dirty="0">
                <a:solidFill>
                  <a:srgbClr val="002060"/>
                </a:solidFill>
              </a:rPr>
              <a:t>The disease must have a detectable latent or early asymptomatic stage.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5) </a:t>
            </a:r>
            <a:r>
              <a:rPr lang="en-GB" sz="8000" dirty="0">
                <a:solidFill>
                  <a:srgbClr val="002060"/>
                </a:solidFill>
              </a:rPr>
              <a:t>Must have a suitable test or inspection.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6) </a:t>
            </a:r>
            <a:r>
              <a:rPr lang="en-GB" sz="8000" dirty="0">
                <a:solidFill>
                  <a:srgbClr val="002060"/>
                </a:solidFill>
              </a:rPr>
              <a:t>The test must be available to the public.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7) </a:t>
            </a:r>
            <a:r>
              <a:rPr lang="en-GB" sz="8000" dirty="0">
                <a:solidFill>
                  <a:srgbClr val="002060"/>
                </a:solidFill>
              </a:rPr>
              <a:t>Adequate understanding of the natural history of the disease is necessary, including the development from a latent to a detected disease.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8) </a:t>
            </a:r>
            <a:r>
              <a:rPr lang="en-GB" sz="8000" dirty="0">
                <a:solidFill>
                  <a:srgbClr val="002060"/>
                </a:solidFill>
              </a:rPr>
              <a:t>Must be agreed upon rules on who should be treated as patients.</a:t>
            </a:r>
            <a:endParaRPr lang="ru-RU" sz="8000" dirty="0">
              <a:solidFill>
                <a:srgbClr val="002060"/>
              </a:solidFill>
            </a:endParaRP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9) </a:t>
            </a:r>
            <a:r>
              <a:rPr lang="en-GB" sz="8000" dirty="0">
                <a:solidFill>
                  <a:srgbClr val="002060"/>
                </a:solidFill>
              </a:rPr>
              <a:t>The cost of identifying the disease (including the diagnosis and treatment of diagnosed patients) must be economically balanced with respect to the possible costs of medical care in general.</a:t>
            </a:r>
          </a:p>
          <a:p>
            <a:pPr>
              <a:buFont typeface="Tw Cen MT"/>
              <a:buNone/>
              <a:defRPr/>
            </a:pPr>
            <a:r>
              <a:rPr lang="tr-TR" sz="8000" dirty="0">
                <a:solidFill>
                  <a:srgbClr val="002060"/>
                </a:solidFill>
              </a:rPr>
              <a:t>10</a:t>
            </a:r>
            <a:r>
              <a:rPr lang="tr-TR" sz="8000">
                <a:solidFill>
                  <a:srgbClr val="002060"/>
                </a:solidFill>
              </a:rPr>
              <a:t>) </a:t>
            </a:r>
            <a:r>
              <a:rPr lang="en-GB" sz="8000">
                <a:solidFill>
                  <a:srgbClr val="002060"/>
                </a:solidFill>
              </a:rPr>
              <a:t>Detection of the disease should be a continuous process, not a final project.</a:t>
            </a:r>
            <a:r>
              <a:rPr lang="tr-TR" sz="7200" b="1">
                <a:solidFill>
                  <a:schemeClr val="bg1"/>
                </a:solidFill>
              </a:rPr>
              <a:t>т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1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6229350"/>
            <a:ext cx="121920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96851" y="598413"/>
            <a:ext cx="11803063" cy="7175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rgbClr val="7030A0"/>
                </a:solidFill>
              </a:rPr>
              <a:t>Organizational aspects of the early detection of glaucoma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28088" y="3292476"/>
            <a:ext cx="3363912" cy="2847975"/>
          </a:xfrm>
        </p:spPr>
      </p:pic>
      <p:sp>
        <p:nvSpPr>
          <p:cNvPr id="23557" name="Прямоугольник 4"/>
          <p:cNvSpPr>
            <a:spLocks noChangeArrowheads="1"/>
          </p:cNvSpPr>
          <p:nvPr/>
        </p:nvSpPr>
        <p:spPr bwMode="auto">
          <a:xfrm>
            <a:off x="196851" y="1315963"/>
            <a:ext cx="118030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Joint organizational work with the Ministry of Health of the Republic of Kazakhstan and the </a:t>
            </a:r>
            <a:r>
              <a:rPr lang="en-GB" altLang="ru-RU" sz="2400" b="1" dirty="0" err="1">
                <a:solidFill>
                  <a:srgbClr val="002060"/>
                </a:solidFill>
                <a:latin typeface="Calibri" pitchFamily="34" charset="0"/>
              </a:rPr>
              <a:t>Nur</a:t>
            </a:r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GB" altLang="ru-RU" sz="2400" b="1" dirty="0" err="1">
                <a:solidFill>
                  <a:srgbClr val="002060"/>
                </a:solidFill>
                <a:latin typeface="Calibri" pitchFamily="34" charset="0"/>
              </a:rPr>
              <a:t>Otan</a:t>
            </a:r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 party allowed the inclusion of glaucoma screening for people 40 years and older in the State Reserves Committee of the “</a:t>
            </a:r>
            <a:r>
              <a:rPr lang="en-GB" altLang="ru-RU" sz="2400" b="1" dirty="0" err="1">
                <a:solidFill>
                  <a:srgbClr val="002060"/>
                </a:solidFill>
                <a:latin typeface="Calibri" pitchFamily="34" charset="0"/>
              </a:rPr>
              <a:t>Salamatty</a:t>
            </a:r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 Kazakhstan” for 2011-2015</a:t>
            </a:r>
            <a:endParaRPr lang="ru-RU" altLang="ru-RU" sz="2400" b="1" dirty="0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Decree of the President of the Republic of Kazakhstan dated 1.02.2010 No. 922 “On the Strategic Development Plan of the Republic of Kazakhstan until 2020”</a:t>
            </a:r>
            <a:r>
              <a:rPr lang="ru-RU" altLang="ru-RU" sz="2400" b="1" dirty="0">
                <a:solidFill>
                  <a:srgbClr val="002060"/>
                </a:solidFill>
                <a:latin typeface="Calibri" pitchFamily="34" charset="0"/>
              </a:rPr>
              <a:t>).</a:t>
            </a:r>
            <a:endParaRPr lang="en-US" altLang="ru-RU" sz="2400" b="1" dirty="0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GB" altLang="ru-RU" sz="2400" b="1" dirty="0">
                <a:solidFill>
                  <a:srgbClr val="002060"/>
                </a:solidFill>
                <a:latin typeface="Calibri" pitchFamily="34" charset="0"/>
              </a:rPr>
              <a:t>The work on glaucoma screening started in April 2011.</a:t>
            </a:r>
            <a:endParaRPr lang="ru-RU" altLang="ru-RU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3558" name="Прямоугольник 9"/>
          <p:cNvSpPr>
            <a:spLocks noChangeArrowheads="1"/>
          </p:cNvSpPr>
          <p:nvPr/>
        </p:nvSpPr>
        <p:spPr bwMode="auto">
          <a:xfrm>
            <a:off x="196851" y="4009913"/>
            <a:ext cx="74691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ru-RU" dirty="0">
                <a:solidFill>
                  <a:srgbClr val="002060"/>
                </a:solidFill>
              </a:rPr>
              <a:t>Initially, the National Screening Program, implemented in 2008, included the early detection of circulatory system diseases, breast and cervical cancer</a:t>
            </a:r>
            <a:r>
              <a:rPr lang="tr-TR" altLang="ru-RU" dirty="0">
                <a:solidFill>
                  <a:srgbClr val="002060"/>
                </a:solidFill>
              </a:rPr>
              <a:t>. </a:t>
            </a:r>
            <a:endParaRPr lang="ru-RU" altLang="ru-RU" dirty="0">
              <a:solidFill>
                <a:srgbClr val="002060"/>
              </a:solidFill>
            </a:endParaRPr>
          </a:p>
          <a:p>
            <a:pPr eaLnBrk="1" hangingPunct="1"/>
            <a:r>
              <a:rPr lang="en-GB" altLang="ru-RU" dirty="0">
                <a:solidFill>
                  <a:srgbClr val="002060"/>
                </a:solidFill>
              </a:rPr>
              <a:t>In 2011, the list of screenings was expanded with screening tests for diabetes mellitus, glaucoma, colon and rectal cancer, and hepatitis B and C.</a:t>
            </a:r>
            <a:r>
              <a:rPr lang="tr-TR" altLang="ru-RU" dirty="0">
                <a:solidFill>
                  <a:srgbClr val="002060"/>
                </a:solidFill>
              </a:rPr>
              <a:t> </a:t>
            </a:r>
            <a:endParaRPr lang="ru-RU" altLang="ru-RU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78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6229350"/>
            <a:ext cx="121920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>
          <a:xfrm>
            <a:off x="43551" y="646150"/>
            <a:ext cx="12192000" cy="646331"/>
          </a:xfr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ru-RU" sz="2000" b="1" dirty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The project for the equipment of glaucomatous offices in the</a:t>
            </a:r>
            <a:br>
              <a:rPr lang="en-GB" altLang="ru-RU" sz="2000" b="1" dirty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</a:br>
            <a:r>
              <a:rPr lang="en-GB" altLang="ru-RU" sz="2000" b="1" dirty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regions</a:t>
            </a:r>
            <a:endParaRPr lang="ru-RU" altLang="ru-RU" sz="20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3551" y="1292481"/>
            <a:ext cx="6762751" cy="188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just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 err="1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retinotomograph</a:t>
            </a: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 - the “gold standard” in the early diagnosis and monitoring of glaucoma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just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optical coherent </a:t>
            </a:r>
            <a:r>
              <a:rPr lang="en-GB" b="1" dirty="0" err="1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tomograph</a:t>
            </a: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 for anterior segment with a slit lamp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computer perimeter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just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contactless tonometer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 eaLnBrk="0" fontAlgn="auto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combined laser machine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506859" y="4970031"/>
            <a:ext cx="3648555" cy="1184705"/>
          </a:xfrm>
          <a:prstGeom prst="ellipse">
            <a:avLst/>
          </a:prstGeom>
          <a:ln>
            <a:solidFill>
              <a:srgbClr val="0000C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tx2">
                    <a:lumMod val="1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Program budget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tx2">
                    <a:lumMod val="1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$ 12 million</a:t>
            </a:r>
            <a:endParaRPr lang="ru-RU" sz="1600" b="1" dirty="0">
              <a:solidFill>
                <a:schemeClr val="tx2">
                  <a:lumMod val="10000"/>
                </a:schemeClr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3" name="Picture 3" descr="C:\Users\Ляйля\Desktop\экспертный совет\IMG_18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92" y="3718276"/>
            <a:ext cx="3119197" cy="230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7" descr="C:\Users\Ляйля\Desktop\экспертный совет\IMG_18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697" y="3237853"/>
            <a:ext cx="3371851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5" descr="C:\Users\Ляйля\Desktop\экспертный совет\IMG_18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237" y="2799334"/>
            <a:ext cx="3357563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" descr="C:\Users\Ляйля\Desktop\экспертный совет\IMG_18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289" y="780853"/>
            <a:ext cx="32861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Box 9"/>
          <p:cNvSpPr txBox="1">
            <a:spLocks noChangeArrowheads="1"/>
          </p:cNvSpPr>
          <p:nvPr/>
        </p:nvSpPr>
        <p:spPr bwMode="auto">
          <a:xfrm>
            <a:off x="3392289" y="5377657"/>
            <a:ext cx="52149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ru-RU" b="1" dirty="0">
                <a:solidFill>
                  <a:srgbClr val="0000CC"/>
                </a:solidFill>
                <a:latin typeface="Georgia" pitchFamily="18" charset="0"/>
              </a:rPr>
              <a:t>Glaucomatous office clinic number 6 in Almaty</a:t>
            </a:r>
            <a:endParaRPr lang="ru-RU" altLang="ru-RU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-36586" y="-2888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45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6262489"/>
            <a:ext cx="12192000" cy="62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573999"/>
            <a:ext cx="11957051" cy="65405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proportion of identified patients with glaucoma between the ages of</a:t>
            </a:r>
            <a:br>
              <a:rPr lang="en-GB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40-70 years (RK;% ratio), 12 months. 2014 and 2015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205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822980"/>
              </p:ext>
            </p:extLst>
          </p:nvPr>
        </p:nvGraphicFramePr>
        <p:xfrm>
          <a:off x="220663" y="1881188"/>
          <a:ext cx="6207125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Worksheet" r:id="rId3" imgW="8344092" imgH="3600450" progId="Excel.Sheet.8">
                  <p:embed/>
                </p:oleObj>
              </mc:Choice>
              <mc:Fallback>
                <p:oleObj name="Worksheet" r:id="rId3" imgW="8344092" imgH="360045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3" y="1881188"/>
                        <a:ext cx="6207125" cy="267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1"/>
          <p:cNvSpPr>
            <a:spLocks noChangeArrowheads="1"/>
          </p:cNvSpPr>
          <p:nvPr/>
        </p:nvSpPr>
        <p:spPr bwMode="auto">
          <a:xfrm>
            <a:off x="196849" y="5354305"/>
            <a:ext cx="61871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en-GB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maximum number falls on 70 year olds, the smallest number in the age of 40 years.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423" y="1535826"/>
            <a:ext cx="5615947" cy="215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6427187" y="1228049"/>
            <a:ext cx="56159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altLang="ru-RU" sz="1400" b="1" dirty="0">
                <a:solidFill>
                  <a:srgbClr val="C00000"/>
                </a:solidFill>
                <a:latin typeface="Georgia" pitchFamily="18" charset="0"/>
              </a:rPr>
              <a:t>Indicators of the effectiveness of screening for glaucoma</a:t>
            </a:r>
            <a:endParaRPr lang="ru-RU" altLang="ru-RU" sz="1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60" y="4109367"/>
            <a:ext cx="5569475" cy="215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6473660" y="3614569"/>
            <a:ext cx="5233987" cy="516341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1400" b="1" dirty="0">
                <a:solidFill>
                  <a:srgbClr val="C00000"/>
                </a:solidFill>
                <a:latin typeface="Georgia" pitchFamily="18" charset="0"/>
                <a:ea typeface="+mj-ea"/>
                <a:cs typeface="Times New Roman" pitchFamily="18" charset="0"/>
              </a:rPr>
              <a:t>Dynamics of the number of patients with newly diagnosed glaucoma from 2009-2016</a:t>
            </a:r>
            <a:endParaRPr lang="ru-RU" sz="1400" dirty="0">
              <a:solidFill>
                <a:srgbClr val="C00000"/>
              </a:solidFill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-8112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55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6" y="799919"/>
            <a:ext cx="11478408" cy="990600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The main directions of treatment of glaucoma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9092" y="2226833"/>
            <a:ext cx="11224708" cy="3290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GB" sz="2000" dirty="0">
                <a:latin typeface="Cambria" pitchFamily="18" charset="0"/>
              </a:rPr>
              <a:t>Decrease and stabilization of IOP at tolerance (target) level</a:t>
            </a:r>
            <a:r>
              <a:rPr lang="ru-RU" sz="2000" dirty="0">
                <a:latin typeface="Cambria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GB" sz="2000" dirty="0">
                <a:latin typeface="Cambria" pitchFamily="18" charset="0"/>
              </a:rPr>
              <a:t>Improvement of blood supply to the eye structures, restoration of autoregulation of blood circulation in the optic disc and retina</a:t>
            </a:r>
            <a:r>
              <a:rPr lang="ru-RU" sz="2000" dirty="0">
                <a:latin typeface="Cambria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GB" sz="2000" dirty="0">
                <a:latin typeface="Cambria" pitchFamily="18" charset="0"/>
              </a:rPr>
              <a:t>Improvement of pharmacologic treatment, physiotherapy and neuroprotective technologies</a:t>
            </a:r>
            <a:r>
              <a:rPr lang="ru-RU" sz="2000" dirty="0">
                <a:latin typeface="Cambria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GB" sz="2000" dirty="0">
                <a:latin typeface="Cambria" pitchFamily="18" charset="0"/>
              </a:rPr>
              <a:t>Improving surgical techniques</a:t>
            </a:r>
            <a:r>
              <a:rPr lang="ru-RU" sz="2000" dirty="0">
                <a:latin typeface="Cambria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GB" sz="2000" dirty="0">
                <a:latin typeface="Cambria" pitchFamily="18" charset="0"/>
              </a:rPr>
              <a:t>Improving the methods of clinical examination and monitoring of patients with glaucoma.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64601" y="5678748"/>
            <a:ext cx="10875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mbria" pitchFamily="18" charset="0"/>
              </a:rPr>
              <a:t>The original article is published on the Russian Medical Journal website: </a:t>
            </a:r>
            <a:r>
              <a:rPr lang="ru-RU" sz="1200" dirty="0">
                <a:latin typeface="Cambria" pitchFamily="18" charset="0"/>
              </a:rPr>
              <a:t> </a:t>
            </a:r>
            <a:r>
              <a:rPr lang="ru-RU" sz="1200" dirty="0">
                <a:latin typeface="Cambria" pitchFamily="18" charset="0"/>
                <a:hlinkClick r:id="rId3"/>
              </a:rPr>
              <a:t>http://www.rmj.ru/articles/oftalmologiya/Glaukoma__diskussionnye_problemyDoklad_na_konferencii_Aktualynye_problemy_glaukomy/#ixzz4fVy5qSF8</a:t>
            </a:r>
            <a:endParaRPr lang="ru-RU" sz="1200" dirty="0"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46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52400" y="742280"/>
            <a:ext cx="12192000" cy="505608"/>
          </a:xfrm>
        </p:spPr>
        <p:txBody>
          <a:bodyPr>
            <a:noAutofit/>
          </a:bodyPr>
          <a:lstStyle/>
          <a:p>
            <a:r>
              <a:rPr lang="en-GB" altLang="ru-RU" sz="2400" b="1" dirty="0">
                <a:solidFill>
                  <a:srgbClr val="7030A0"/>
                </a:solidFill>
              </a:rPr>
              <a:t>Determination of target pressure depending on functional, morphological changes and systemic factors</a:t>
            </a:r>
            <a:endParaRPr lang="ru-RU" altLang="ru-RU" sz="2400" b="1" dirty="0">
              <a:solidFill>
                <a:srgbClr val="7030A0"/>
              </a:solidFill>
            </a:endParaRPr>
          </a:p>
        </p:txBody>
      </p:sp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3960813" y="6611939"/>
            <a:ext cx="47836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000"/>
              <a:t>1. </a:t>
            </a:r>
            <a:r>
              <a:rPr lang="ru-RU" altLang="ru-RU" sz="1000"/>
              <a:t>Руководство по глаукоме, Европейское общество по глаукоме, 4-е издание, 2014 </a:t>
            </a:r>
            <a:endParaRPr lang="en-US" altLang="ru-RU" sz="1000"/>
          </a:p>
        </p:txBody>
      </p:sp>
      <p:pic>
        <p:nvPicPr>
          <p:cNvPr id="2867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658" y="1409252"/>
            <a:ext cx="11510683" cy="465102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6746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0223500" y="6092827"/>
            <a:ext cx="1441451" cy="576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9699" name="Группа 28"/>
          <p:cNvGrpSpPr>
            <a:grpSpLocks/>
          </p:cNvGrpSpPr>
          <p:nvPr/>
        </p:nvGrpSpPr>
        <p:grpSpPr bwMode="auto">
          <a:xfrm>
            <a:off x="-15082" y="673755"/>
            <a:ext cx="12063647" cy="5618163"/>
            <a:chOff x="400738" y="642207"/>
            <a:chExt cx="8419735" cy="5534105"/>
          </a:xfrm>
        </p:grpSpPr>
        <p:sp>
          <p:nvSpPr>
            <p:cNvPr id="30" name="Полилиния 29"/>
            <p:cNvSpPr/>
            <p:nvPr/>
          </p:nvSpPr>
          <p:spPr>
            <a:xfrm>
              <a:off x="1403648" y="642207"/>
              <a:ext cx="6269897" cy="634486"/>
            </a:xfrm>
            <a:custGeom>
              <a:avLst/>
              <a:gdLst>
                <a:gd name="connsiteX0" fmla="*/ 0 w 2005824"/>
                <a:gd name="connsiteY0" fmla="*/ 100291 h 1002912"/>
                <a:gd name="connsiteX1" fmla="*/ 100291 w 2005824"/>
                <a:gd name="connsiteY1" fmla="*/ 0 h 1002912"/>
                <a:gd name="connsiteX2" fmla="*/ 1905533 w 2005824"/>
                <a:gd name="connsiteY2" fmla="*/ 0 h 1002912"/>
                <a:gd name="connsiteX3" fmla="*/ 2005824 w 2005824"/>
                <a:gd name="connsiteY3" fmla="*/ 100291 h 1002912"/>
                <a:gd name="connsiteX4" fmla="*/ 2005824 w 2005824"/>
                <a:gd name="connsiteY4" fmla="*/ 902621 h 1002912"/>
                <a:gd name="connsiteX5" fmla="*/ 1905533 w 2005824"/>
                <a:gd name="connsiteY5" fmla="*/ 1002912 h 1002912"/>
                <a:gd name="connsiteX6" fmla="*/ 100291 w 2005824"/>
                <a:gd name="connsiteY6" fmla="*/ 1002912 h 1002912"/>
                <a:gd name="connsiteX7" fmla="*/ 0 w 2005824"/>
                <a:gd name="connsiteY7" fmla="*/ 902621 h 1002912"/>
                <a:gd name="connsiteX8" fmla="*/ 0 w 2005824"/>
                <a:gd name="connsiteY8" fmla="*/ 100291 h 10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5824" h="1002912">
                  <a:moveTo>
                    <a:pt x="0" y="100291"/>
                  </a:moveTo>
                  <a:cubicBezTo>
                    <a:pt x="0" y="44902"/>
                    <a:pt x="44902" y="0"/>
                    <a:pt x="100291" y="0"/>
                  </a:cubicBezTo>
                  <a:lnTo>
                    <a:pt x="1905533" y="0"/>
                  </a:lnTo>
                  <a:cubicBezTo>
                    <a:pt x="1960922" y="0"/>
                    <a:pt x="2005824" y="44902"/>
                    <a:pt x="2005824" y="100291"/>
                  </a:cubicBezTo>
                  <a:lnTo>
                    <a:pt x="2005824" y="902621"/>
                  </a:lnTo>
                  <a:cubicBezTo>
                    <a:pt x="2005824" y="958010"/>
                    <a:pt x="1960922" y="1002912"/>
                    <a:pt x="1905533" y="1002912"/>
                  </a:cubicBezTo>
                  <a:lnTo>
                    <a:pt x="100291" y="1002912"/>
                  </a:lnTo>
                  <a:cubicBezTo>
                    <a:pt x="44902" y="1002912"/>
                    <a:pt x="0" y="958010"/>
                    <a:pt x="0" y="902621"/>
                  </a:cubicBezTo>
                  <a:lnTo>
                    <a:pt x="0" y="100291"/>
                  </a:lnTo>
                  <a:close/>
                </a:path>
              </a:pathLst>
            </a:custGeom>
            <a:ln w="3175">
              <a:solidFill>
                <a:schemeClr val="accent1">
                  <a:shade val="60000"/>
                  <a:hueOff val="0"/>
                  <a:satOff val="0"/>
                  <a:lumOff val="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2">
              <a:schemeClr val="lt1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39534" tIns="39534" rIns="39534" bIns="39534" spcCol="1270" anchor="ctr"/>
            <a:lstStyle/>
            <a:p>
              <a:pPr algn="ctr" defTabSz="711200" fontAlgn="auto">
                <a:defRPr/>
              </a:pPr>
              <a:r>
                <a:rPr lang="en-GB" sz="2400" dirty="0">
                  <a:latin typeface="Arial" pitchFamily="34" charset="0"/>
                  <a:cs typeface="Arial" pitchFamily="34" charset="0"/>
                </a:rPr>
                <a:t>First choice monotherapy</a:t>
              </a:r>
            </a:p>
            <a:p>
              <a:pPr algn="ctr"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000" dirty="0">
                  <a:latin typeface="Arial" pitchFamily="34" charset="0"/>
                  <a:cs typeface="Arial" pitchFamily="34" charset="0"/>
                </a:rPr>
                <a:t>PG </a:t>
              </a:r>
              <a:r>
                <a:rPr lang="en-GB" sz="2000" dirty="0" err="1">
                  <a:latin typeface="Arial" pitchFamily="34" charset="0"/>
                  <a:cs typeface="Arial" pitchFamily="34" charset="0"/>
                </a:rPr>
                <a:t>analogs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l-GR" sz="2000" dirty="0">
                  <a:latin typeface="Arial" pitchFamily="34" charset="0"/>
                  <a:cs typeface="Arial" pitchFamily="34" charset="0"/>
                </a:rPr>
                <a:t>β-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blockers, ICA, </a:t>
              </a:r>
              <a:r>
                <a:rPr lang="el-GR" sz="2000" dirty="0">
                  <a:latin typeface="Arial" pitchFamily="34" charset="0"/>
                  <a:cs typeface="Arial" pitchFamily="34" charset="0"/>
                </a:rPr>
                <a:t>α2-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agonists, etc.</a:t>
              </a:r>
              <a:endParaRPr lang="ru-RU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6204875" y="5042821"/>
              <a:ext cx="2615598" cy="1133491"/>
            </a:xfrm>
            <a:custGeom>
              <a:avLst/>
              <a:gdLst>
                <a:gd name="connsiteX0" fmla="*/ 0 w 2005824"/>
                <a:gd name="connsiteY0" fmla="*/ 100291 h 1002912"/>
                <a:gd name="connsiteX1" fmla="*/ 100291 w 2005824"/>
                <a:gd name="connsiteY1" fmla="*/ 0 h 1002912"/>
                <a:gd name="connsiteX2" fmla="*/ 1905533 w 2005824"/>
                <a:gd name="connsiteY2" fmla="*/ 0 h 1002912"/>
                <a:gd name="connsiteX3" fmla="*/ 2005824 w 2005824"/>
                <a:gd name="connsiteY3" fmla="*/ 100291 h 1002912"/>
                <a:gd name="connsiteX4" fmla="*/ 2005824 w 2005824"/>
                <a:gd name="connsiteY4" fmla="*/ 902621 h 1002912"/>
                <a:gd name="connsiteX5" fmla="*/ 1905533 w 2005824"/>
                <a:gd name="connsiteY5" fmla="*/ 1002912 h 1002912"/>
                <a:gd name="connsiteX6" fmla="*/ 100291 w 2005824"/>
                <a:gd name="connsiteY6" fmla="*/ 1002912 h 1002912"/>
                <a:gd name="connsiteX7" fmla="*/ 0 w 2005824"/>
                <a:gd name="connsiteY7" fmla="*/ 902621 h 1002912"/>
                <a:gd name="connsiteX8" fmla="*/ 0 w 2005824"/>
                <a:gd name="connsiteY8" fmla="*/ 100291 h 10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5824" h="1002912">
                  <a:moveTo>
                    <a:pt x="0" y="100291"/>
                  </a:moveTo>
                  <a:cubicBezTo>
                    <a:pt x="0" y="44902"/>
                    <a:pt x="44902" y="0"/>
                    <a:pt x="100291" y="0"/>
                  </a:cubicBezTo>
                  <a:lnTo>
                    <a:pt x="1905533" y="0"/>
                  </a:lnTo>
                  <a:cubicBezTo>
                    <a:pt x="1960922" y="0"/>
                    <a:pt x="2005824" y="44902"/>
                    <a:pt x="2005824" y="100291"/>
                  </a:cubicBezTo>
                  <a:lnTo>
                    <a:pt x="2005824" y="902621"/>
                  </a:lnTo>
                  <a:cubicBezTo>
                    <a:pt x="2005824" y="958010"/>
                    <a:pt x="1960922" y="1002912"/>
                    <a:pt x="1905533" y="1002912"/>
                  </a:cubicBezTo>
                  <a:lnTo>
                    <a:pt x="100291" y="1002912"/>
                  </a:lnTo>
                  <a:cubicBezTo>
                    <a:pt x="44902" y="1002912"/>
                    <a:pt x="0" y="958010"/>
                    <a:pt x="0" y="902621"/>
                  </a:cubicBezTo>
                  <a:lnTo>
                    <a:pt x="0" y="100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2">
              <a:schemeClr val="lt1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64485" tIns="64485" rIns="64485" bIns="64485" spcCol="1270" anchor="ctr"/>
            <a:lstStyle/>
            <a:p>
              <a:pPr algn="ctr" defTabSz="1244600" fontAlgn="auto">
                <a:spcAft>
                  <a:spcPts val="0"/>
                </a:spcAft>
                <a:defRPr/>
              </a:pPr>
              <a:r>
                <a:rPr lang="en-GB" dirty="0">
                  <a:latin typeface="Arial" pitchFamily="34" charset="0"/>
                  <a:cs typeface="Arial" pitchFamily="34" charset="0"/>
                </a:rPr>
                <a:t>Laser and / or surgical treatment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2555776" y="3695894"/>
              <a:ext cx="1975133" cy="346788"/>
            </a:xfrm>
            <a:custGeom>
              <a:avLst/>
              <a:gdLst>
                <a:gd name="connsiteX0" fmla="*/ 0 w 2005824"/>
                <a:gd name="connsiteY0" fmla="*/ 100291 h 1002912"/>
                <a:gd name="connsiteX1" fmla="*/ 100291 w 2005824"/>
                <a:gd name="connsiteY1" fmla="*/ 0 h 1002912"/>
                <a:gd name="connsiteX2" fmla="*/ 1905533 w 2005824"/>
                <a:gd name="connsiteY2" fmla="*/ 0 h 1002912"/>
                <a:gd name="connsiteX3" fmla="*/ 2005824 w 2005824"/>
                <a:gd name="connsiteY3" fmla="*/ 100291 h 1002912"/>
                <a:gd name="connsiteX4" fmla="*/ 2005824 w 2005824"/>
                <a:gd name="connsiteY4" fmla="*/ 902621 h 1002912"/>
                <a:gd name="connsiteX5" fmla="*/ 1905533 w 2005824"/>
                <a:gd name="connsiteY5" fmla="*/ 1002912 h 1002912"/>
                <a:gd name="connsiteX6" fmla="*/ 100291 w 2005824"/>
                <a:gd name="connsiteY6" fmla="*/ 1002912 h 1002912"/>
                <a:gd name="connsiteX7" fmla="*/ 0 w 2005824"/>
                <a:gd name="connsiteY7" fmla="*/ 902621 h 1002912"/>
                <a:gd name="connsiteX8" fmla="*/ 0 w 2005824"/>
                <a:gd name="connsiteY8" fmla="*/ 100291 h 100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5824" h="1002912">
                  <a:moveTo>
                    <a:pt x="0" y="100291"/>
                  </a:moveTo>
                  <a:cubicBezTo>
                    <a:pt x="0" y="44902"/>
                    <a:pt x="44902" y="0"/>
                    <a:pt x="100291" y="0"/>
                  </a:cubicBezTo>
                  <a:lnTo>
                    <a:pt x="1905533" y="0"/>
                  </a:lnTo>
                  <a:cubicBezTo>
                    <a:pt x="1960922" y="0"/>
                    <a:pt x="2005824" y="44902"/>
                    <a:pt x="2005824" y="100291"/>
                  </a:cubicBezTo>
                  <a:lnTo>
                    <a:pt x="2005824" y="902621"/>
                  </a:lnTo>
                  <a:cubicBezTo>
                    <a:pt x="2005824" y="958010"/>
                    <a:pt x="1960922" y="1002912"/>
                    <a:pt x="1905533" y="1002912"/>
                  </a:cubicBezTo>
                  <a:lnTo>
                    <a:pt x="100291" y="1002912"/>
                  </a:lnTo>
                  <a:cubicBezTo>
                    <a:pt x="44902" y="1002912"/>
                    <a:pt x="0" y="958010"/>
                    <a:pt x="0" y="902621"/>
                  </a:cubicBezTo>
                  <a:lnTo>
                    <a:pt x="0" y="100291"/>
                  </a:lnTo>
                  <a:close/>
                </a:path>
              </a:pathLst>
            </a:custGeom>
            <a:ln w="3175">
              <a:solidFill>
                <a:schemeClr val="accent1">
                  <a:shade val="60000"/>
                  <a:hueOff val="0"/>
                  <a:satOff val="0"/>
                  <a:lumOff val="0"/>
                </a:schemeClr>
              </a:solidFill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2">
              <a:schemeClr val="lt1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39534" tIns="39534" rIns="39534" bIns="39534" spcCol="1270" anchor="ctr"/>
            <a:lstStyle/>
            <a:p>
              <a:pPr algn="ctr" defTabSz="7112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>
                  <a:latin typeface="Arial" pitchFamily="34" charset="0"/>
                  <a:cs typeface="Arial" pitchFamily="34" charset="0"/>
                </a:rPr>
                <a:t>+ 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second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drug</a:t>
              </a:r>
              <a:endParaRPr lang="ru-RU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400738" y="1642028"/>
              <a:ext cx="3198136" cy="667078"/>
            </a:xfrm>
            <a:custGeom>
              <a:avLst/>
              <a:gdLst>
                <a:gd name="connsiteX0" fmla="*/ 0 w 2871899"/>
                <a:gd name="connsiteY0" fmla="*/ 159461 h 1594610"/>
                <a:gd name="connsiteX1" fmla="*/ 159461 w 2871899"/>
                <a:gd name="connsiteY1" fmla="*/ 0 h 1594610"/>
                <a:gd name="connsiteX2" fmla="*/ 2712438 w 2871899"/>
                <a:gd name="connsiteY2" fmla="*/ 0 h 1594610"/>
                <a:gd name="connsiteX3" fmla="*/ 2871899 w 2871899"/>
                <a:gd name="connsiteY3" fmla="*/ 159461 h 1594610"/>
                <a:gd name="connsiteX4" fmla="*/ 2871899 w 2871899"/>
                <a:gd name="connsiteY4" fmla="*/ 1435149 h 1594610"/>
                <a:gd name="connsiteX5" fmla="*/ 2712438 w 2871899"/>
                <a:gd name="connsiteY5" fmla="*/ 1594610 h 1594610"/>
                <a:gd name="connsiteX6" fmla="*/ 159461 w 2871899"/>
                <a:gd name="connsiteY6" fmla="*/ 1594610 h 1594610"/>
                <a:gd name="connsiteX7" fmla="*/ 0 w 2871899"/>
                <a:gd name="connsiteY7" fmla="*/ 1435149 h 1594610"/>
                <a:gd name="connsiteX8" fmla="*/ 0 w 2871899"/>
                <a:gd name="connsiteY8" fmla="*/ 159461 h 159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1899" h="1594610">
                  <a:moveTo>
                    <a:pt x="0" y="159461"/>
                  </a:moveTo>
                  <a:cubicBezTo>
                    <a:pt x="0" y="71393"/>
                    <a:pt x="71393" y="0"/>
                    <a:pt x="159461" y="0"/>
                  </a:cubicBezTo>
                  <a:lnTo>
                    <a:pt x="2712438" y="0"/>
                  </a:lnTo>
                  <a:cubicBezTo>
                    <a:pt x="2800506" y="0"/>
                    <a:pt x="2871899" y="71393"/>
                    <a:pt x="2871899" y="159461"/>
                  </a:cubicBezTo>
                  <a:lnTo>
                    <a:pt x="2871899" y="1435149"/>
                  </a:lnTo>
                  <a:cubicBezTo>
                    <a:pt x="2871899" y="1523217"/>
                    <a:pt x="2800506" y="1594610"/>
                    <a:pt x="2712438" y="1594610"/>
                  </a:cubicBezTo>
                  <a:lnTo>
                    <a:pt x="159461" y="1594610"/>
                  </a:lnTo>
                  <a:cubicBezTo>
                    <a:pt x="71393" y="1594610"/>
                    <a:pt x="0" y="1523217"/>
                    <a:pt x="0" y="1435149"/>
                  </a:cubicBezTo>
                  <a:lnTo>
                    <a:pt x="0" y="15946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002">
              <a:schemeClr val="lt1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64485" tIns="64485" rIns="64485" bIns="64485" spcCol="1270" anchor="ctr"/>
            <a:lstStyle/>
            <a:p>
              <a:pPr algn="ctr" defTabSz="711200" fontAlgn="auto">
                <a:spcAft>
                  <a:spcPts val="0"/>
                </a:spcAft>
                <a:defRPr/>
              </a:pPr>
              <a:r>
                <a:rPr lang="en-GB" sz="2000" dirty="0">
                  <a:latin typeface="Arial" pitchFamily="34" charset="0"/>
                  <a:cs typeface="Arial" pitchFamily="34" charset="0"/>
                </a:rPr>
                <a:t>Effective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 ↓ </a:t>
              </a:r>
              <a:r>
                <a:rPr lang="en-GB" sz="2000" dirty="0">
                  <a:latin typeface="Arial" pitchFamily="34" charset="0"/>
                  <a:cs typeface="Arial" pitchFamily="34" charset="0"/>
                </a:rPr>
                <a:t>of IOP</a:t>
              </a:r>
              <a:endParaRPr lang="ru-RU" sz="2000" dirty="0">
                <a:latin typeface="Arial" pitchFamily="34" charset="0"/>
                <a:cs typeface="Arial" pitchFamily="34" charset="0"/>
              </a:endParaRPr>
            </a:p>
            <a:p>
              <a:pPr algn="ctr" defTabSz="711200" fontAlgn="auto">
                <a:spcAft>
                  <a:spcPts val="0"/>
                </a:spcAft>
                <a:defRPr/>
              </a:pPr>
              <a:r>
                <a:rPr lang="en-GB" sz="2000" dirty="0">
                  <a:latin typeface="Arial" pitchFamily="34" charset="0"/>
                  <a:cs typeface="Arial" pitchFamily="34" charset="0"/>
                </a:rPr>
                <a:t>Good tolerability</a:t>
              </a:r>
            </a:p>
          </p:txBody>
        </p:sp>
      </p:grpSp>
      <p:cxnSp>
        <p:nvCxnSpPr>
          <p:cNvPr id="62" name="Прямая со стрелкой 61"/>
          <p:cNvCxnSpPr/>
          <p:nvPr/>
        </p:nvCxnSpPr>
        <p:spPr>
          <a:xfrm>
            <a:off x="6040439" y="3140075"/>
            <a:ext cx="823912" cy="0"/>
          </a:xfrm>
          <a:prstGeom prst="straightConnector1">
            <a:avLst/>
          </a:prstGeom>
          <a:noFill/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47" name="Полилиния 46"/>
          <p:cNvSpPr/>
          <p:nvPr/>
        </p:nvSpPr>
        <p:spPr>
          <a:xfrm rot="16200000" flipV="1">
            <a:off x="8915401" y="1633539"/>
            <a:ext cx="504825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 flipH="1">
            <a:off x="2992437" y="1268413"/>
            <a:ext cx="6176963" cy="0"/>
          </a:xfrm>
          <a:prstGeom prst="straightConnector1">
            <a:avLst/>
          </a:prstGeom>
          <a:noFill/>
          <a:ln>
            <a:tailEnd type="non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6" name="Полилиния 55"/>
          <p:cNvSpPr/>
          <p:nvPr/>
        </p:nvSpPr>
        <p:spPr>
          <a:xfrm rot="16200000" flipV="1">
            <a:off x="9024145" y="516733"/>
            <a:ext cx="287337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 rot="16200000" flipV="1">
            <a:off x="2848770" y="516733"/>
            <a:ext cx="287337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3407703" y="2798760"/>
            <a:ext cx="2566212" cy="684077"/>
          </a:xfrm>
          <a:custGeom>
            <a:avLst/>
            <a:gdLst>
              <a:gd name="connsiteX0" fmla="*/ 0 w 2005824"/>
              <a:gd name="connsiteY0" fmla="*/ 100291 h 1002912"/>
              <a:gd name="connsiteX1" fmla="*/ 100291 w 2005824"/>
              <a:gd name="connsiteY1" fmla="*/ 0 h 1002912"/>
              <a:gd name="connsiteX2" fmla="*/ 1905533 w 2005824"/>
              <a:gd name="connsiteY2" fmla="*/ 0 h 1002912"/>
              <a:gd name="connsiteX3" fmla="*/ 2005824 w 2005824"/>
              <a:gd name="connsiteY3" fmla="*/ 100291 h 1002912"/>
              <a:gd name="connsiteX4" fmla="*/ 2005824 w 2005824"/>
              <a:gd name="connsiteY4" fmla="*/ 902621 h 1002912"/>
              <a:gd name="connsiteX5" fmla="*/ 1905533 w 2005824"/>
              <a:gd name="connsiteY5" fmla="*/ 1002912 h 1002912"/>
              <a:gd name="connsiteX6" fmla="*/ 100291 w 2005824"/>
              <a:gd name="connsiteY6" fmla="*/ 1002912 h 1002912"/>
              <a:gd name="connsiteX7" fmla="*/ 0 w 2005824"/>
              <a:gd name="connsiteY7" fmla="*/ 902621 h 1002912"/>
              <a:gd name="connsiteX8" fmla="*/ 0 w 2005824"/>
              <a:gd name="connsiteY8" fmla="*/ 100291 h 100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5824" h="1002912">
                <a:moveTo>
                  <a:pt x="0" y="100291"/>
                </a:moveTo>
                <a:cubicBezTo>
                  <a:pt x="0" y="44902"/>
                  <a:pt x="44902" y="0"/>
                  <a:pt x="100291" y="0"/>
                </a:cubicBezTo>
                <a:lnTo>
                  <a:pt x="1905533" y="0"/>
                </a:lnTo>
                <a:cubicBezTo>
                  <a:pt x="1960922" y="0"/>
                  <a:pt x="2005824" y="44902"/>
                  <a:pt x="2005824" y="100291"/>
                </a:cubicBezTo>
                <a:lnTo>
                  <a:pt x="2005824" y="902621"/>
                </a:lnTo>
                <a:cubicBezTo>
                  <a:pt x="2005824" y="958010"/>
                  <a:pt x="1960922" y="1002912"/>
                  <a:pt x="1905533" y="1002912"/>
                </a:cubicBezTo>
                <a:lnTo>
                  <a:pt x="100291" y="1002912"/>
                </a:lnTo>
                <a:cubicBezTo>
                  <a:pt x="44902" y="1002912"/>
                  <a:pt x="0" y="958010"/>
                  <a:pt x="0" y="902621"/>
                </a:cubicBezTo>
                <a:lnTo>
                  <a:pt x="0" y="100291"/>
                </a:lnTo>
                <a:close/>
              </a:path>
            </a:pathLst>
          </a:custGeom>
          <a:ln w="50800">
            <a:solidFill>
              <a:srgbClr val="FF000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39534" tIns="39534" rIns="39534" bIns="39534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target IOP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is not achieved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 rot="16200000" flipV="1">
            <a:off x="1549400" y="3814764"/>
            <a:ext cx="285750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4367809" y="5152767"/>
            <a:ext cx="3552395" cy="1084523"/>
          </a:xfrm>
          <a:custGeom>
            <a:avLst/>
            <a:gdLst>
              <a:gd name="connsiteX0" fmla="*/ 0 w 2005824"/>
              <a:gd name="connsiteY0" fmla="*/ 100291 h 1002912"/>
              <a:gd name="connsiteX1" fmla="*/ 100291 w 2005824"/>
              <a:gd name="connsiteY1" fmla="*/ 0 h 1002912"/>
              <a:gd name="connsiteX2" fmla="*/ 1905533 w 2005824"/>
              <a:gd name="connsiteY2" fmla="*/ 0 h 1002912"/>
              <a:gd name="connsiteX3" fmla="*/ 2005824 w 2005824"/>
              <a:gd name="connsiteY3" fmla="*/ 100291 h 1002912"/>
              <a:gd name="connsiteX4" fmla="*/ 2005824 w 2005824"/>
              <a:gd name="connsiteY4" fmla="*/ 902621 h 1002912"/>
              <a:gd name="connsiteX5" fmla="*/ 1905533 w 2005824"/>
              <a:gd name="connsiteY5" fmla="*/ 1002912 h 1002912"/>
              <a:gd name="connsiteX6" fmla="*/ 100291 w 2005824"/>
              <a:gd name="connsiteY6" fmla="*/ 1002912 h 1002912"/>
              <a:gd name="connsiteX7" fmla="*/ 0 w 2005824"/>
              <a:gd name="connsiteY7" fmla="*/ 902621 h 1002912"/>
              <a:gd name="connsiteX8" fmla="*/ 0 w 2005824"/>
              <a:gd name="connsiteY8" fmla="*/ 100291 h 100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5824" h="1002912">
                <a:moveTo>
                  <a:pt x="0" y="100291"/>
                </a:moveTo>
                <a:cubicBezTo>
                  <a:pt x="0" y="44902"/>
                  <a:pt x="44902" y="0"/>
                  <a:pt x="100291" y="0"/>
                </a:cubicBezTo>
                <a:lnTo>
                  <a:pt x="1905533" y="0"/>
                </a:lnTo>
                <a:cubicBezTo>
                  <a:pt x="1960922" y="0"/>
                  <a:pt x="2005824" y="44902"/>
                  <a:pt x="2005824" y="100291"/>
                </a:cubicBezTo>
                <a:lnTo>
                  <a:pt x="2005824" y="902621"/>
                </a:lnTo>
                <a:cubicBezTo>
                  <a:pt x="2005824" y="958010"/>
                  <a:pt x="1960922" y="1002912"/>
                  <a:pt x="1905533" y="1002912"/>
                </a:cubicBezTo>
                <a:lnTo>
                  <a:pt x="100291" y="1002912"/>
                </a:lnTo>
                <a:cubicBezTo>
                  <a:pt x="44902" y="1002912"/>
                  <a:pt x="0" y="958010"/>
                  <a:pt x="0" y="902621"/>
                </a:cubicBezTo>
                <a:lnTo>
                  <a:pt x="0" y="10029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485" tIns="64485" rIns="64485" bIns="64485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Replacement of the second drug with monitoring efficacy and tolerability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871022" y="1556792"/>
            <a:ext cx="4505567" cy="720424"/>
          </a:xfrm>
          <a:custGeom>
            <a:avLst/>
            <a:gdLst>
              <a:gd name="connsiteX0" fmla="*/ 0 w 2871899"/>
              <a:gd name="connsiteY0" fmla="*/ 159461 h 1594610"/>
              <a:gd name="connsiteX1" fmla="*/ 159461 w 2871899"/>
              <a:gd name="connsiteY1" fmla="*/ 0 h 1594610"/>
              <a:gd name="connsiteX2" fmla="*/ 2712438 w 2871899"/>
              <a:gd name="connsiteY2" fmla="*/ 0 h 1594610"/>
              <a:gd name="connsiteX3" fmla="*/ 2871899 w 2871899"/>
              <a:gd name="connsiteY3" fmla="*/ 159461 h 1594610"/>
              <a:gd name="connsiteX4" fmla="*/ 2871899 w 2871899"/>
              <a:gd name="connsiteY4" fmla="*/ 1435149 h 1594610"/>
              <a:gd name="connsiteX5" fmla="*/ 2712438 w 2871899"/>
              <a:gd name="connsiteY5" fmla="*/ 1594610 h 1594610"/>
              <a:gd name="connsiteX6" fmla="*/ 159461 w 2871899"/>
              <a:gd name="connsiteY6" fmla="*/ 1594610 h 1594610"/>
              <a:gd name="connsiteX7" fmla="*/ 0 w 2871899"/>
              <a:gd name="connsiteY7" fmla="*/ 1435149 h 1594610"/>
              <a:gd name="connsiteX8" fmla="*/ 0 w 2871899"/>
              <a:gd name="connsiteY8" fmla="*/ 159461 h 159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1899" h="1594610">
                <a:moveTo>
                  <a:pt x="0" y="159461"/>
                </a:moveTo>
                <a:cubicBezTo>
                  <a:pt x="0" y="71393"/>
                  <a:pt x="71393" y="0"/>
                  <a:pt x="159461" y="0"/>
                </a:cubicBezTo>
                <a:lnTo>
                  <a:pt x="2712438" y="0"/>
                </a:lnTo>
                <a:cubicBezTo>
                  <a:pt x="2800506" y="0"/>
                  <a:pt x="2871899" y="71393"/>
                  <a:pt x="2871899" y="159461"/>
                </a:cubicBezTo>
                <a:lnTo>
                  <a:pt x="2871899" y="1435149"/>
                </a:lnTo>
                <a:cubicBezTo>
                  <a:pt x="2871899" y="1523217"/>
                  <a:pt x="2800506" y="1594610"/>
                  <a:pt x="2712438" y="1594610"/>
                </a:cubicBezTo>
                <a:lnTo>
                  <a:pt x="159461" y="1594610"/>
                </a:lnTo>
                <a:cubicBezTo>
                  <a:pt x="71393" y="1594610"/>
                  <a:pt x="0" y="1523217"/>
                  <a:pt x="0" y="1435149"/>
                </a:cubicBezTo>
                <a:lnTo>
                  <a:pt x="0" y="15946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485" tIns="64485" rIns="64485" bIns="64485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Not effective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↓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of IOP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Low tolerance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64087" y="2780584"/>
            <a:ext cx="4505567" cy="720424"/>
          </a:xfrm>
          <a:custGeom>
            <a:avLst/>
            <a:gdLst>
              <a:gd name="connsiteX0" fmla="*/ 0 w 2871899"/>
              <a:gd name="connsiteY0" fmla="*/ 159461 h 1594610"/>
              <a:gd name="connsiteX1" fmla="*/ 159461 w 2871899"/>
              <a:gd name="connsiteY1" fmla="*/ 0 h 1594610"/>
              <a:gd name="connsiteX2" fmla="*/ 2712438 w 2871899"/>
              <a:gd name="connsiteY2" fmla="*/ 0 h 1594610"/>
              <a:gd name="connsiteX3" fmla="*/ 2871899 w 2871899"/>
              <a:gd name="connsiteY3" fmla="*/ 159461 h 1594610"/>
              <a:gd name="connsiteX4" fmla="*/ 2871899 w 2871899"/>
              <a:gd name="connsiteY4" fmla="*/ 1435149 h 1594610"/>
              <a:gd name="connsiteX5" fmla="*/ 2712438 w 2871899"/>
              <a:gd name="connsiteY5" fmla="*/ 1594610 h 1594610"/>
              <a:gd name="connsiteX6" fmla="*/ 159461 w 2871899"/>
              <a:gd name="connsiteY6" fmla="*/ 1594610 h 1594610"/>
              <a:gd name="connsiteX7" fmla="*/ 0 w 2871899"/>
              <a:gd name="connsiteY7" fmla="*/ 1435149 h 1594610"/>
              <a:gd name="connsiteX8" fmla="*/ 0 w 2871899"/>
              <a:gd name="connsiteY8" fmla="*/ 159461 h 159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1899" h="1594610">
                <a:moveTo>
                  <a:pt x="0" y="159461"/>
                </a:moveTo>
                <a:cubicBezTo>
                  <a:pt x="0" y="71393"/>
                  <a:pt x="71393" y="0"/>
                  <a:pt x="159461" y="0"/>
                </a:cubicBezTo>
                <a:lnTo>
                  <a:pt x="2712438" y="0"/>
                </a:lnTo>
                <a:cubicBezTo>
                  <a:pt x="2800506" y="0"/>
                  <a:pt x="2871899" y="71393"/>
                  <a:pt x="2871899" y="159461"/>
                </a:cubicBezTo>
                <a:lnTo>
                  <a:pt x="2871899" y="1435149"/>
                </a:lnTo>
                <a:cubicBezTo>
                  <a:pt x="2871899" y="1523217"/>
                  <a:pt x="2800506" y="1594610"/>
                  <a:pt x="2712438" y="1594610"/>
                </a:cubicBezTo>
                <a:lnTo>
                  <a:pt x="159461" y="1594610"/>
                </a:lnTo>
                <a:cubicBezTo>
                  <a:pt x="71393" y="1594610"/>
                  <a:pt x="0" y="1523217"/>
                  <a:pt x="0" y="1435149"/>
                </a:cubicBezTo>
                <a:lnTo>
                  <a:pt x="0" y="15946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485" tIns="64485" rIns="64485" bIns="64485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Monotherapy change</a:t>
            </a:r>
          </a:p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Laser treatment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335362" y="3861051"/>
            <a:ext cx="2566212" cy="684077"/>
          </a:xfrm>
          <a:custGeom>
            <a:avLst/>
            <a:gdLst>
              <a:gd name="connsiteX0" fmla="*/ 0 w 2005824"/>
              <a:gd name="connsiteY0" fmla="*/ 100291 h 1002912"/>
              <a:gd name="connsiteX1" fmla="*/ 100291 w 2005824"/>
              <a:gd name="connsiteY1" fmla="*/ 0 h 1002912"/>
              <a:gd name="connsiteX2" fmla="*/ 1905533 w 2005824"/>
              <a:gd name="connsiteY2" fmla="*/ 0 h 1002912"/>
              <a:gd name="connsiteX3" fmla="*/ 2005824 w 2005824"/>
              <a:gd name="connsiteY3" fmla="*/ 100291 h 1002912"/>
              <a:gd name="connsiteX4" fmla="*/ 2005824 w 2005824"/>
              <a:gd name="connsiteY4" fmla="*/ 902621 h 1002912"/>
              <a:gd name="connsiteX5" fmla="*/ 1905533 w 2005824"/>
              <a:gd name="connsiteY5" fmla="*/ 1002912 h 1002912"/>
              <a:gd name="connsiteX6" fmla="*/ 100291 w 2005824"/>
              <a:gd name="connsiteY6" fmla="*/ 1002912 h 1002912"/>
              <a:gd name="connsiteX7" fmla="*/ 0 w 2005824"/>
              <a:gd name="connsiteY7" fmla="*/ 902621 h 1002912"/>
              <a:gd name="connsiteX8" fmla="*/ 0 w 2005824"/>
              <a:gd name="connsiteY8" fmla="*/ 100291 h 100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5824" h="1002912">
                <a:moveTo>
                  <a:pt x="0" y="100291"/>
                </a:moveTo>
                <a:cubicBezTo>
                  <a:pt x="0" y="44902"/>
                  <a:pt x="44902" y="0"/>
                  <a:pt x="100291" y="0"/>
                </a:cubicBezTo>
                <a:lnTo>
                  <a:pt x="1905533" y="0"/>
                </a:lnTo>
                <a:cubicBezTo>
                  <a:pt x="1960922" y="0"/>
                  <a:pt x="2005824" y="44902"/>
                  <a:pt x="2005824" y="100291"/>
                </a:cubicBezTo>
                <a:lnTo>
                  <a:pt x="2005824" y="902621"/>
                </a:lnTo>
                <a:cubicBezTo>
                  <a:pt x="2005824" y="958010"/>
                  <a:pt x="1960922" y="1002912"/>
                  <a:pt x="1905533" y="1002912"/>
                </a:cubicBezTo>
                <a:lnTo>
                  <a:pt x="100291" y="1002912"/>
                </a:lnTo>
                <a:cubicBezTo>
                  <a:pt x="44902" y="1002912"/>
                  <a:pt x="0" y="958010"/>
                  <a:pt x="0" y="902621"/>
                </a:cubicBezTo>
                <a:lnTo>
                  <a:pt x="0" y="100291"/>
                </a:lnTo>
                <a:close/>
              </a:path>
            </a:pathLst>
          </a:custGeom>
          <a:ln w="50800">
            <a:solidFill>
              <a:srgbClr val="00990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39534" tIns="39534" rIns="39534" bIns="39534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target IOP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is achieved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flipH="1">
            <a:off x="1709737" y="2349500"/>
            <a:ext cx="2976563" cy="0"/>
          </a:xfrm>
          <a:prstGeom prst="straightConnector1">
            <a:avLst/>
          </a:prstGeom>
          <a:noFill/>
          <a:ln>
            <a:tailEnd type="non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54" name="Полилиния 53"/>
          <p:cNvSpPr/>
          <p:nvPr/>
        </p:nvSpPr>
        <p:spPr>
          <a:xfrm rot="16200000" flipV="1">
            <a:off x="4471195" y="1670844"/>
            <a:ext cx="431800" cy="1789112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 rot="16200000" flipV="1">
            <a:off x="954882" y="2210595"/>
            <a:ext cx="1511300" cy="1789113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 rot="16200000" flipV="1">
            <a:off x="4542631" y="2750345"/>
            <a:ext cx="287338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 flipH="1" flipV="1">
            <a:off x="2901951" y="4395788"/>
            <a:ext cx="3557588" cy="17462"/>
          </a:xfrm>
          <a:prstGeom prst="straightConnector1">
            <a:avLst/>
          </a:prstGeom>
          <a:noFill/>
          <a:ln>
            <a:headEnd type="triangle" w="lg" len="lg"/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36" name="Полилиния 35"/>
          <p:cNvSpPr/>
          <p:nvPr/>
        </p:nvSpPr>
        <p:spPr>
          <a:xfrm>
            <a:off x="6480043" y="3897054"/>
            <a:ext cx="2566212" cy="684077"/>
          </a:xfrm>
          <a:custGeom>
            <a:avLst/>
            <a:gdLst>
              <a:gd name="connsiteX0" fmla="*/ 0 w 2005824"/>
              <a:gd name="connsiteY0" fmla="*/ 100291 h 1002912"/>
              <a:gd name="connsiteX1" fmla="*/ 100291 w 2005824"/>
              <a:gd name="connsiteY1" fmla="*/ 0 h 1002912"/>
              <a:gd name="connsiteX2" fmla="*/ 1905533 w 2005824"/>
              <a:gd name="connsiteY2" fmla="*/ 0 h 1002912"/>
              <a:gd name="connsiteX3" fmla="*/ 2005824 w 2005824"/>
              <a:gd name="connsiteY3" fmla="*/ 100291 h 1002912"/>
              <a:gd name="connsiteX4" fmla="*/ 2005824 w 2005824"/>
              <a:gd name="connsiteY4" fmla="*/ 902621 h 1002912"/>
              <a:gd name="connsiteX5" fmla="*/ 1905533 w 2005824"/>
              <a:gd name="connsiteY5" fmla="*/ 1002912 h 1002912"/>
              <a:gd name="connsiteX6" fmla="*/ 100291 w 2005824"/>
              <a:gd name="connsiteY6" fmla="*/ 1002912 h 1002912"/>
              <a:gd name="connsiteX7" fmla="*/ 0 w 2005824"/>
              <a:gd name="connsiteY7" fmla="*/ 902621 h 1002912"/>
              <a:gd name="connsiteX8" fmla="*/ 0 w 2005824"/>
              <a:gd name="connsiteY8" fmla="*/ 100291 h 100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5824" h="1002912">
                <a:moveTo>
                  <a:pt x="0" y="100291"/>
                </a:moveTo>
                <a:cubicBezTo>
                  <a:pt x="0" y="44902"/>
                  <a:pt x="44902" y="0"/>
                  <a:pt x="100291" y="0"/>
                </a:cubicBezTo>
                <a:lnTo>
                  <a:pt x="1905533" y="0"/>
                </a:lnTo>
                <a:cubicBezTo>
                  <a:pt x="1960922" y="0"/>
                  <a:pt x="2005824" y="44902"/>
                  <a:pt x="2005824" y="100291"/>
                </a:cubicBezTo>
                <a:lnTo>
                  <a:pt x="2005824" y="902621"/>
                </a:lnTo>
                <a:cubicBezTo>
                  <a:pt x="2005824" y="958010"/>
                  <a:pt x="1960922" y="1002912"/>
                  <a:pt x="1905533" y="1002912"/>
                </a:cubicBezTo>
                <a:lnTo>
                  <a:pt x="100291" y="1002912"/>
                </a:lnTo>
                <a:cubicBezTo>
                  <a:pt x="44902" y="1002912"/>
                  <a:pt x="0" y="958010"/>
                  <a:pt x="0" y="902621"/>
                </a:cubicBezTo>
                <a:lnTo>
                  <a:pt x="0" y="100291"/>
                </a:lnTo>
                <a:close/>
              </a:path>
            </a:pathLst>
          </a:custGeom>
          <a:ln w="50800">
            <a:solidFill>
              <a:srgbClr val="FF000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39534" tIns="39534" rIns="39534" bIns="39534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target IOP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is not achieved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 flipH="1" flipV="1">
            <a:off x="5973764" y="1917702"/>
            <a:ext cx="890587" cy="881063"/>
          </a:xfrm>
          <a:prstGeom prst="straightConnector1">
            <a:avLst/>
          </a:prstGeom>
          <a:noFill/>
          <a:ln>
            <a:tailEnd type="non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4799014" y="1908175"/>
            <a:ext cx="1174751" cy="0"/>
          </a:xfrm>
          <a:prstGeom prst="straightConnector1">
            <a:avLst/>
          </a:prstGeom>
          <a:noFill/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6161089" y="4852988"/>
            <a:ext cx="3806825" cy="0"/>
          </a:xfrm>
          <a:prstGeom prst="straightConnector1">
            <a:avLst/>
          </a:prstGeom>
          <a:noFill/>
          <a:ln>
            <a:tailEnd type="non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63" name="Полилиния 62"/>
          <p:cNvSpPr/>
          <p:nvPr/>
        </p:nvSpPr>
        <p:spPr>
          <a:xfrm rot="16200000" flipV="1">
            <a:off x="9831388" y="4094164"/>
            <a:ext cx="273050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 rot="16200000" flipV="1">
            <a:off x="6024563" y="4094164"/>
            <a:ext cx="273050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0" y="6524627"/>
            <a:ext cx="2063751" cy="333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" y="6237290"/>
            <a:ext cx="334963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олилиния 60"/>
          <p:cNvSpPr/>
          <p:nvPr/>
        </p:nvSpPr>
        <p:spPr>
          <a:xfrm>
            <a:off x="334964" y="4866886"/>
            <a:ext cx="3456775" cy="1370404"/>
          </a:xfrm>
          <a:custGeom>
            <a:avLst/>
            <a:gdLst>
              <a:gd name="connsiteX0" fmla="*/ 0 w 2871899"/>
              <a:gd name="connsiteY0" fmla="*/ 159461 h 1594610"/>
              <a:gd name="connsiteX1" fmla="*/ 159461 w 2871899"/>
              <a:gd name="connsiteY1" fmla="*/ 0 h 1594610"/>
              <a:gd name="connsiteX2" fmla="*/ 2712438 w 2871899"/>
              <a:gd name="connsiteY2" fmla="*/ 0 h 1594610"/>
              <a:gd name="connsiteX3" fmla="*/ 2871899 w 2871899"/>
              <a:gd name="connsiteY3" fmla="*/ 159461 h 1594610"/>
              <a:gd name="connsiteX4" fmla="*/ 2871899 w 2871899"/>
              <a:gd name="connsiteY4" fmla="*/ 1435149 h 1594610"/>
              <a:gd name="connsiteX5" fmla="*/ 2712438 w 2871899"/>
              <a:gd name="connsiteY5" fmla="*/ 1594610 h 1594610"/>
              <a:gd name="connsiteX6" fmla="*/ 159461 w 2871899"/>
              <a:gd name="connsiteY6" fmla="*/ 1594610 h 1594610"/>
              <a:gd name="connsiteX7" fmla="*/ 0 w 2871899"/>
              <a:gd name="connsiteY7" fmla="*/ 1435149 h 1594610"/>
              <a:gd name="connsiteX8" fmla="*/ 0 w 2871899"/>
              <a:gd name="connsiteY8" fmla="*/ 159461 h 159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1899" h="1594610">
                <a:moveTo>
                  <a:pt x="0" y="159461"/>
                </a:moveTo>
                <a:cubicBezTo>
                  <a:pt x="0" y="71393"/>
                  <a:pt x="71393" y="0"/>
                  <a:pt x="159461" y="0"/>
                </a:cubicBezTo>
                <a:lnTo>
                  <a:pt x="2712438" y="0"/>
                </a:lnTo>
                <a:cubicBezTo>
                  <a:pt x="2800506" y="0"/>
                  <a:pt x="2871899" y="71393"/>
                  <a:pt x="2871899" y="159461"/>
                </a:cubicBezTo>
                <a:lnTo>
                  <a:pt x="2871899" y="1435149"/>
                </a:lnTo>
                <a:cubicBezTo>
                  <a:pt x="2871899" y="1523217"/>
                  <a:pt x="2800506" y="1594610"/>
                  <a:pt x="2712438" y="1594610"/>
                </a:cubicBezTo>
                <a:lnTo>
                  <a:pt x="159461" y="1594610"/>
                </a:lnTo>
                <a:cubicBezTo>
                  <a:pt x="71393" y="1594610"/>
                  <a:pt x="0" y="1523217"/>
                  <a:pt x="0" y="1435149"/>
                </a:cubicBezTo>
                <a:lnTo>
                  <a:pt x="0" y="15946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485" tIns="64485" rIns="64485" bIns="64485" spcCol="1270" anchor="ctr"/>
          <a:lstStyle/>
          <a:p>
            <a:pPr algn="ctr" defTabSz="711200" fontAlgn="auto"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Observation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538163" indent="-174625" defTabSz="711200" fontAlgn="auto">
              <a:spcAft>
                <a:spcPts val="0"/>
              </a:spcAft>
              <a:buFontTx/>
              <a:buChar char="-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VF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538163" indent="-174625" defTabSz="711200" fontAlgn="auto">
              <a:spcAft>
                <a:spcPts val="0"/>
              </a:spcAft>
              <a:buFontTx/>
              <a:buChar char="-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Optic disc</a:t>
            </a:r>
          </a:p>
          <a:p>
            <a:pPr marL="538163" indent="-174625" defTabSz="711200" fontAlgn="auto">
              <a:spcAft>
                <a:spcPts val="0"/>
              </a:spcAft>
              <a:buFontTx/>
              <a:buChar char="-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IOP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538163" indent="-174625" defTabSz="711200" fontAlgn="auto">
              <a:spcAft>
                <a:spcPts val="0"/>
              </a:spcAft>
              <a:buFontTx/>
              <a:buChar char="-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Quality of life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 rot="16200000" flipV="1">
            <a:off x="7689058" y="3847308"/>
            <a:ext cx="222250" cy="1789113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 rot="16200000" flipV="1">
            <a:off x="4554539" y="3386139"/>
            <a:ext cx="263525" cy="1790700"/>
          </a:xfrm>
          <a:custGeom>
            <a:avLst/>
            <a:gdLst>
              <a:gd name="connsiteX0" fmla="*/ 0 w 5099907"/>
              <a:gd name="connsiteY0" fmla="*/ 14575 h 29151"/>
              <a:gd name="connsiteX1" fmla="*/ 5099907 w 5099907"/>
              <a:gd name="connsiteY1" fmla="*/ 14575 h 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9907" h="29151">
                <a:moveTo>
                  <a:pt x="5099907" y="14576"/>
                </a:moveTo>
                <a:lnTo>
                  <a:pt x="0" y="14576"/>
                </a:lnTo>
              </a:path>
            </a:pathLst>
          </a:custGeom>
          <a:ln>
            <a:tailEnd type="triangle" w="lg" len="lg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1002">
            <a:schemeClr val="lt1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435156" tIns="-112921" rIns="2435155" bIns="-112922" spcCol="1270" anchor="ctr"/>
          <a:lstStyle/>
          <a:p>
            <a:pPr algn="ctr" defTabSz="5778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41" name="Text Box 5"/>
          <p:cNvSpPr txBox="1">
            <a:spLocks noChangeArrowheads="1"/>
          </p:cNvSpPr>
          <p:nvPr/>
        </p:nvSpPr>
        <p:spPr bwMode="auto">
          <a:xfrm>
            <a:off x="0" y="6334127"/>
            <a:ext cx="1219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/>
              <a:t>Адаптировано из: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/>
              <a:t>Terminology and guidelines for glaucoma </a:t>
            </a:r>
            <a:r>
              <a:rPr lang="ru-RU" altLang="ru-RU" sz="1400"/>
              <a:t>(</a:t>
            </a:r>
            <a:r>
              <a:rPr lang="en-US" altLang="ru-RU" sz="1400"/>
              <a:t>European Glaucoma Society</a:t>
            </a:r>
            <a:r>
              <a:rPr lang="ru-RU" altLang="ru-RU" sz="1400"/>
              <a:t>) 4</a:t>
            </a:r>
            <a:r>
              <a:rPr lang="en-US" altLang="ru-RU" sz="1400" baseline="30000"/>
              <a:t>th</a:t>
            </a:r>
            <a:r>
              <a:rPr lang="en-US" altLang="ru-RU" sz="1400"/>
              <a:t> ed. </a:t>
            </a:r>
            <a:r>
              <a:rPr lang="ru-RU" altLang="ru-RU" sz="1400"/>
              <a:t>// </a:t>
            </a:r>
            <a:r>
              <a:rPr lang="en-US" altLang="ru-RU" sz="1400"/>
              <a:t> Savona: </a:t>
            </a:r>
            <a:r>
              <a:rPr lang="ru-RU" altLang="ru-RU" sz="1400"/>
              <a:t>«</a:t>
            </a:r>
            <a:r>
              <a:rPr lang="en-US" altLang="ru-RU" sz="1400"/>
              <a:t>PubliComm</a:t>
            </a:r>
            <a:r>
              <a:rPr lang="ru-RU" altLang="ru-RU" sz="1400"/>
              <a:t>»</a:t>
            </a:r>
            <a:r>
              <a:rPr lang="en-US" altLang="ru-RU" sz="1400"/>
              <a:t>.</a:t>
            </a:r>
            <a:r>
              <a:rPr lang="ru-RU" altLang="ru-RU" sz="1400"/>
              <a:t>-</a:t>
            </a:r>
            <a:r>
              <a:rPr lang="en-US" altLang="ru-RU" sz="1400"/>
              <a:t> 2014.- 192 p</a:t>
            </a:r>
            <a:r>
              <a:rPr lang="ru-RU" altLang="ru-RU" sz="1400"/>
              <a:t>.</a:t>
            </a:r>
            <a:endParaRPr lang="ru-RU" altLang="ru-RU" sz="1400" b="1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6243159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-15082" y="-9523"/>
            <a:ext cx="12192000" cy="6286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91007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1336</Words>
  <Application>Microsoft Office PowerPoint</Application>
  <PresentationFormat>Widescreen</PresentationFormat>
  <Paragraphs>128</Paragraphs>
  <Slides>12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Bookman Old Style</vt:lpstr>
      <vt:lpstr>Calibri</vt:lpstr>
      <vt:lpstr>Calibri Light</vt:lpstr>
      <vt:lpstr>Cambria</vt:lpstr>
      <vt:lpstr>Georgia</vt:lpstr>
      <vt:lpstr>Times New Roman</vt:lpstr>
      <vt:lpstr>Tw Cen MT</vt:lpstr>
      <vt:lpstr>Wingdings</vt:lpstr>
      <vt:lpstr>Тема Office</vt:lpstr>
      <vt:lpstr>Worksheet</vt:lpstr>
      <vt:lpstr>PowerPoint Presentation</vt:lpstr>
      <vt:lpstr>Structural changes in the optic disc during the progression of glaucoma</vt:lpstr>
      <vt:lpstr>PowerPoint Presentation</vt:lpstr>
      <vt:lpstr>GCIPL - ganglion cell-inner plexiform layer thickness  </vt:lpstr>
      <vt:lpstr>Change in perimetric index of MD in glaucoma:</vt:lpstr>
      <vt:lpstr>Wilson and Jungner criteria (1968) for inclusion of nosology in the screening programу:</vt:lpstr>
      <vt:lpstr>Organizational aspects of the early detection of glaucoma</vt:lpstr>
      <vt:lpstr>The project for the equipment of glaucomatous offices in the regions</vt:lpstr>
      <vt:lpstr>The proportion of identified patients with glaucoma between the ages of 40-70 years (RK;% ratio), 12 months. 2014 and 2015</vt:lpstr>
      <vt:lpstr>The main directions of treatment of glaucoma</vt:lpstr>
      <vt:lpstr>Determination of target pressure depending on functional, morphological changes and systemic factors</vt:lpstr>
      <vt:lpstr>PowerPoint Presentation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Mukhit Kulmaganbetov</cp:lastModifiedBy>
  <cp:revision>67</cp:revision>
  <dcterms:created xsi:type="dcterms:W3CDTF">2018-10-09T03:31:37Z</dcterms:created>
  <dcterms:modified xsi:type="dcterms:W3CDTF">2019-06-08T12:26:04Z</dcterms:modified>
</cp:coreProperties>
</file>